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Lst>
  <p:notesMasterIdLst>
    <p:notesMasterId r:id="rId158"/>
  </p:notesMasterIdLst>
  <p:sldIdLst>
    <p:sldId id="256" r:id="rId4"/>
    <p:sldId id="1081" r:id="rId5"/>
    <p:sldId id="2740" r:id="rId6"/>
    <p:sldId id="2741" r:id="rId7"/>
    <p:sldId id="2742" r:id="rId8"/>
    <p:sldId id="2743" r:id="rId9"/>
    <p:sldId id="1059" r:id="rId10"/>
    <p:sldId id="1078" r:id="rId11"/>
    <p:sldId id="1079" r:id="rId12"/>
    <p:sldId id="1080" r:id="rId13"/>
    <p:sldId id="1077" r:id="rId14"/>
    <p:sldId id="1067" r:id="rId15"/>
    <p:sldId id="1056" r:id="rId16"/>
    <p:sldId id="2734" r:id="rId17"/>
    <p:sldId id="1054" r:id="rId18"/>
    <p:sldId id="1084" r:id="rId19"/>
    <p:sldId id="1085" r:id="rId20"/>
    <p:sldId id="1055" r:id="rId21"/>
    <p:sldId id="2729" r:id="rId22"/>
    <p:sldId id="1075" r:id="rId23"/>
    <p:sldId id="1076" r:id="rId24"/>
    <p:sldId id="1083" r:id="rId25"/>
    <p:sldId id="1086" r:id="rId26"/>
    <p:sldId id="2725" r:id="rId27"/>
    <p:sldId id="2723" r:id="rId28"/>
    <p:sldId id="2724" r:id="rId29"/>
    <p:sldId id="2727" r:id="rId30"/>
    <p:sldId id="2726" r:id="rId31"/>
    <p:sldId id="1057" r:id="rId32"/>
    <p:sldId id="2750" r:id="rId33"/>
    <p:sldId id="2751" r:id="rId34"/>
    <p:sldId id="2730" r:id="rId35"/>
    <p:sldId id="2731" r:id="rId36"/>
    <p:sldId id="2732" r:id="rId37"/>
    <p:sldId id="2733" r:id="rId38"/>
    <p:sldId id="2735" r:id="rId39"/>
    <p:sldId id="2739" r:id="rId40"/>
    <p:sldId id="868" r:id="rId41"/>
    <p:sldId id="896" r:id="rId42"/>
    <p:sldId id="2746" r:id="rId43"/>
    <p:sldId id="869" r:id="rId44"/>
    <p:sldId id="870" r:id="rId45"/>
    <p:sldId id="871" r:id="rId46"/>
    <p:sldId id="873" r:id="rId47"/>
    <p:sldId id="529" r:id="rId48"/>
    <p:sldId id="497" r:id="rId49"/>
    <p:sldId id="498" r:id="rId50"/>
    <p:sldId id="499" r:id="rId51"/>
    <p:sldId id="500" r:id="rId52"/>
    <p:sldId id="874" r:id="rId53"/>
    <p:sldId id="893" r:id="rId54"/>
    <p:sldId id="918" r:id="rId55"/>
    <p:sldId id="919" r:id="rId56"/>
    <p:sldId id="920" r:id="rId57"/>
    <p:sldId id="505" r:id="rId58"/>
    <p:sldId id="876" r:id="rId59"/>
    <p:sldId id="508" r:id="rId60"/>
    <p:sldId id="877" r:id="rId61"/>
    <p:sldId id="878" r:id="rId62"/>
    <p:sldId id="2755" r:id="rId63"/>
    <p:sldId id="879" r:id="rId64"/>
    <p:sldId id="880" r:id="rId65"/>
    <p:sldId id="538" r:id="rId66"/>
    <p:sldId id="881" r:id="rId67"/>
    <p:sldId id="2754" r:id="rId68"/>
    <p:sldId id="2753" r:id="rId69"/>
    <p:sldId id="2752" r:id="rId70"/>
    <p:sldId id="882" r:id="rId71"/>
    <p:sldId id="889" r:id="rId72"/>
    <p:sldId id="257" r:id="rId73"/>
    <p:sldId id="2656" r:id="rId74"/>
    <p:sldId id="478" r:id="rId75"/>
    <p:sldId id="479" r:id="rId76"/>
    <p:sldId id="552" r:id="rId77"/>
    <p:sldId id="553" r:id="rId78"/>
    <p:sldId id="554" r:id="rId79"/>
    <p:sldId id="555" r:id="rId80"/>
    <p:sldId id="471" r:id="rId81"/>
    <p:sldId id="472" r:id="rId82"/>
    <p:sldId id="2720" r:id="rId83"/>
    <p:sldId id="2722" r:id="rId84"/>
    <p:sldId id="2721" r:id="rId85"/>
    <p:sldId id="2719" r:id="rId86"/>
    <p:sldId id="473" r:id="rId87"/>
    <p:sldId id="469" r:id="rId88"/>
    <p:sldId id="2655" r:id="rId89"/>
    <p:sldId id="2654" r:id="rId90"/>
    <p:sldId id="2745" r:id="rId91"/>
    <p:sldId id="2663" r:id="rId92"/>
    <p:sldId id="551" r:id="rId93"/>
    <p:sldId id="2664" r:id="rId94"/>
    <p:sldId id="564" r:id="rId95"/>
    <p:sldId id="565" r:id="rId96"/>
    <p:sldId id="569" r:id="rId97"/>
    <p:sldId id="558" r:id="rId98"/>
    <p:sldId id="556" r:id="rId99"/>
    <p:sldId id="504" r:id="rId100"/>
    <p:sldId id="570" r:id="rId101"/>
    <p:sldId id="2665" r:id="rId102"/>
    <p:sldId id="520" r:id="rId103"/>
    <p:sldId id="2666" r:id="rId104"/>
    <p:sldId id="2667" r:id="rId105"/>
    <p:sldId id="567" r:id="rId106"/>
    <p:sldId id="568" r:id="rId107"/>
    <p:sldId id="487" r:id="rId108"/>
    <p:sldId id="573" r:id="rId109"/>
    <p:sldId id="563" r:id="rId110"/>
    <p:sldId id="572" r:id="rId111"/>
    <p:sldId id="2668" r:id="rId112"/>
    <p:sldId id="2669" r:id="rId113"/>
    <p:sldId id="2670" r:id="rId114"/>
    <p:sldId id="2662" r:id="rId115"/>
    <p:sldId id="2657" r:id="rId116"/>
    <p:sldId id="2661" r:id="rId117"/>
    <p:sldId id="536" r:id="rId118"/>
    <p:sldId id="519" r:id="rId119"/>
    <p:sldId id="910" r:id="rId120"/>
    <p:sldId id="521" r:id="rId121"/>
    <p:sldId id="522" r:id="rId122"/>
    <p:sldId id="523" r:id="rId123"/>
    <p:sldId id="903" r:id="rId124"/>
    <p:sldId id="906" r:id="rId125"/>
    <p:sldId id="902" r:id="rId126"/>
    <p:sldId id="899" r:id="rId127"/>
    <p:sldId id="900" r:id="rId128"/>
    <p:sldId id="2728" r:id="rId129"/>
    <p:sldId id="2737" r:id="rId130"/>
    <p:sldId id="2738" r:id="rId131"/>
    <p:sldId id="986" r:id="rId132"/>
    <p:sldId id="987" r:id="rId133"/>
    <p:sldId id="1069" r:id="rId134"/>
    <p:sldId id="989" r:id="rId135"/>
    <p:sldId id="990" r:id="rId136"/>
    <p:sldId id="1060" r:id="rId137"/>
    <p:sldId id="1074" r:id="rId138"/>
    <p:sldId id="992" r:id="rId139"/>
    <p:sldId id="993" r:id="rId140"/>
    <p:sldId id="994" r:id="rId141"/>
    <p:sldId id="995" r:id="rId142"/>
    <p:sldId id="996" r:id="rId143"/>
    <p:sldId id="1063" r:id="rId144"/>
    <p:sldId id="1070" r:id="rId145"/>
    <p:sldId id="1066" r:id="rId146"/>
    <p:sldId id="1064" r:id="rId147"/>
    <p:sldId id="1072" r:id="rId148"/>
    <p:sldId id="1071" r:id="rId149"/>
    <p:sldId id="1082" r:id="rId150"/>
    <p:sldId id="2749" r:id="rId151"/>
    <p:sldId id="2748" r:id="rId152"/>
    <p:sldId id="2744" r:id="rId153"/>
    <p:sldId id="1062" r:id="rId154"/>
    <p:sldId id="2747" r:id="rId155"/>
    <p:sldId id="2736" r:id="rId156"/>
    <p:sldId id="974" r:id="rId1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88"/>
    <p:restoredTop sz="82083"/>
  </p:normalViewPr>
  <p:slideViewPr>
    <p:cSldViewPr snapToGrid="0">
      <p:cViewPr varScale="1">
        <p:scale>
          <a:sx n="121" d="100"/>
          <a:sy n="121" d="100"/>
        </p:scale>
        <p:origin x="184" y="40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viewProps" Target="viewProp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34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21683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18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371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16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72</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73</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5781116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89</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72718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31951022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26828044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17720786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DengXian" panose="02010600030101010101" pitchFamily="2" charset="-122"/>
              <a:cs typeface="+mn-cs"/>
            </a:endParaRPr>
          </a:p>
        </p:txBody>
      </p:sp>
    </p:spTree>
    <p:extLst>
      <p:ext uri="{BB962C8B-B14F-4D97-AF65-F5344CB8AC3E}">
        <p14:creationId xmlns:p14="http://schemas.microsoft.com/office/powerpoint/2010/main" val="15038145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78428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758162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887219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462943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5543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7764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352927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763657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459003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36473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407856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45262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10/5/20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10/5/20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138.png"/></Relationships>
</file>

<file path=ppt/slides/_rels/slide1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4.xml"/><Relationship Id="rId1" Type="http://schemas.openxmlformats.org/officeDocument/2006/relationships/slideLayout" Target="../slideLayouts/slideLayout24.xml"/><Relationship Id="rId6" Type="http://schemas.openxmlformats.org/officeDocument/2006/relationships/image" Target="../media/image143.png"/><Relationship Id="rId5" Type="http://schemas.openxmlformats.org/officeDocument/2006/relationships/hyperlink" Target="https://dewabharata.gitbooks.io/category-theory-for-dummies-by-dummies/content/" TargetMode="External"/><Relationship Id="rId4" Type="http://schemas.openxmlformats.org/officeDocument/2006/relationships/image" Target="../media/image138.png"/></Relationships>
</file>

<file path=ppt/slides/_rels/slide10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1.xml"/><Relationship Id="rId5" Type="http://schemas.openxmlformats.org/officeDocument/2006/relationships/image" Target="../media/image149.jpeg"/><Relationship Id="rId4" Type="http://schemas.openxmlformats.org/officeDocument/2006/relationships/image" Target="../media/image148.png"/></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tiff"/><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image" Target="../media/image154.tiff"/><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hyperlink" Target="https://youtu.be/HVUj9ep2POQ" TargetMode="Externa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57.png"/><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3" Type="http://schemas.openxmlformats.org/officeDocument/2006/relationships/hyperlink" Target="http://www.nand2tetris.org/" TargetMode="External"/><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8" Type="http://schemas.openxmlformats.org/officeDocument/2006/relationships/image" Target="../media/image183.jpeg"/><Relationship Id="rId13" Type="http://schemas.openxmlformats.org/officeDocument/2006/relationships/image" Target="../media/image188.png"/><Relationship Id="rId3" Type="http://schemas.openxmlformats.org/officeDocument/2006/relationships/image" Target="../media/image178.jpeg"/><Relationship Id="rId7" Type="http://schemas.openxmlformats.org/officeDocument/2006/relationships/image" Target="../media/image182.jpeg"/><Relationship Id="rId12" Type="http://schemas.openxmlformats.org/officeDocument/2006/relationships/image" Target="../media/image187.png"/><Relationship Id="rId2" Type="http://schemas.openxmlformats.org/officeDocument/2006/relationships/image" Target="../media/image177.jpeg"/><Relationship Id="rId1" Type="http://schemas.openxmlformats.org/officeDocument/2006/relationships/slideLayout" Target="../slideLayouts/slideLayout24.xml"/><Relationship Id="rId6" Type="http://schemas.openxmlformats.org/officeDocument/2006/relationships/image" Target="../media/image181.jpeg"/><Relationship Id="rId11" Type="http://schemas.openxmlformats.org/officeDocument/2006/relationships/image" Target="../media/image186.png"/><Relationship Id="rId5" Type="http://schemas.openxmlformats.org/officeDocument/2006/relationships/image" Target="../media/image180.jpeg"/><Relationship Id="rId10" Type="http://schemas.openxmlformats.org/officeDocument/2006/relationships/image" Target="../media/image185.jpeg"/><Relationship Id="rId4" Type="http://schemas.openxmlformats.org/officeDocument/2006/relationships/image" Target="../media/image179.jpeg"/><Relationship Id="rId9" Type="http://schemas.openxmlformats.org/officeDocument/2006/relationships/image" Target="../media/image184.jpe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9.png"/><Relationship Id="rId1" Type="http://schemas.openxmlformats.org/officeDocument/2006/relationships/slideLayout" Target="../slideLayouts/slideLayout21.xml"/><Relationship Id="rId4" Type="http://schemas.openxmlformats.org/officeDocument/2006/relationships/image" Target="../media/image190.png"/></Relationships>
</file>

<file path=ppt/slides/_rels/slide1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9.png"/><Relationship Id="rId1" Type="http://schemas.openxmlformats.org/officeDocument/2006/relationships/slideLayout" Target="../slideLayouts/slideLayout21.xml"/><Relationship Id="rId4"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9.png"/><Relationship Id="rId1" Type="http://schemas.openxmlformats.org/officeDocument/2006/relationships/slideLayout" Target="../slideLayouts/slideLayout21.xml"/><Relationship Id="rId4" Type="http://schemas.openxmlformats.org/officeDocument/2006/relationships/image" Target="../media/image192.png"/></Relationships>
</file>

<file path=ppt/slides/_rels/slide1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9.png"/><Relationship Id="rId1" Type="http://schemas.openxmlformats.org/officeDocument/2006/relationships/slideLayout" Target="../slideLayouts/slideLayout21.xml"/><Relationship Id="rId4" Type="http://schemas.openxmlformats.org/officeDocument/2006/relationships/image" Target="../media/image19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8.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7.jpeg"/><Relationship Id="rId4" Type="http://schemas.openxmlformats.org/officeDocument/2006/relationships/hyperlink" Target="https://wiki2.org/en/Where_Mathematics_Comes_From" TargetMode="External"/></Relationships>
</file>

<file path=ppt/slides/_rels/slide1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9.png"/><Relationship Id="rId1" Type="http://schemas.openxmlformats.org/officeDocument/2006/relationships/slideLayout" Target="../slideLayouts/slideLayout21.xml"/><Relationship Id="rId4" Type="http://schemas.openxmlformats.org/officeDocument/2006/relationships/image" Target="../media/image194.png"/></Relationships>
</file>

<file path=ppt/slides/_rels/slide12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27.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28.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29.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06.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203.png"/><Relationship Id="rId9" Type="http://schemas.openxmlformats.org/officeDocument/2006/relationships/hyperlink" Target="https://en.wikipedia.org/wiki/Nobel_Prize_in_Physic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31.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hyperlink" Target="https://youtu.be/3VQ382QG-y4?t=3397" TargetMode="External"/><Relationship Id="rId4" Type="http://schemas.openxmlformats.org/officeDocument/2006/relationships/image" Target="../media/image208.png"/></Relationships>
</file>

<file path=ppt/slides/_rels/slide132.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3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3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35.xml.rels><?xml version="1.0" encoding="UTF-8" standalone="yes"?>
<Relationships xmlns="http://schemas.openxmlformats.org/package/2006/relationships"><Relationship Id="rId8" Type="http://schemas.openxmlformats.org/officeDocument/2006/relationships/image" Target="../media/image216.jpeg"/><Relationship Id="rId3" Type="http://schemas.openxmlformats.org/officeDocument/2006/relationships/hyperlink" Target="https://en.wikipedia.org/wiki/Macroeconomics" TargetMode="External"/><Relationship Id="rId7" Type="http://schemas.openxmlformats.org/officeDocument/2006/relationships/hyperlink" Target="https://www.space.com/15923-stephen-hawking.html"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hyperlink" Target="https://www.space.com/16042-cosmology.html" TargetMode="External"/><Relationship Id="rId5" Type="http://schemas.openxmlformats.org/officeDocument/2006/relationships/hyperlink" Target="https://en.wikipedia.org/wiki/Oceanography" TargetMode="External"/><Relationship Id="rId4" Type="http://schemas.openxmlformats.org/officeDocument/2006/relationships/hyperlink" Target="https://en.wikipedia.org/wiki/Environmental_science"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219.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18.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217.png"/></Relationships>
</file>

<file path=ppt/slides/_rels/slide137.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hyperlink" Target="http://www.narberthpa.com/Bale/lsbale_dop/gbcatsbs.pdf" TargetMode="External"/><Relationship Id="rId7" Type="http://schemas.openxmlformats.org/officeDocument/2006/relationships/image" Target="../media/image222.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21.jpeg"/><Relationship Id="rId5" Type="http://schemas.openxmlformats.org/officeDocument/2006/relationships/hyperlink" Target="https://twitter.com/gregorybateson" TargetMode="External"/><Relationship Id="rId4" Type="http://schemas.openxmlformats.org/officeDocument/2006/relationships/image" Target="../media/image220.png"/><Relationship Id="rId9" Type="http://schemas.openxmlformats.org/officeDocument/2006/relationships/image" Target="../media/image224.png"/></Relationships>
</file>

<file path=ppt/slides/_rels/slide13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hyperlink" Target="https://youtu.be/YVvUPQUjSNE" TargetMode="External"/><Relationship Id="rId18" Type="http://schemas.openxmlformats.org/officeDocument/2006/relationships/image" Target="../media/image231.png"/><Relationship Id="rId3" Type="http://schemas.openxmlformats.org/officeDocument/2006/relationships/hyperlink" Target="https://www.dna.caltech.edu/courses/cs191/paperscs191/turing.pdf" TargetMode="External"/><Relationship Id="rId7" Type="http://schemas.openxmlformats.org/officeDocument/2006/relationships/hyperlink" Target="https://www.cs.virginia.edu/~robins/Turing_Paper_1936.pdf" TargetMode="External"/><Relationship Id="rId12" Type="http://schemas.openxmlformats.org/officeDocument/2006/relationships/image" Target="../media/image228.jpeg"/><Relationship Id="rId17" Type="http://schemas.openxmlformats.org/officeDocument/2006/relationships/hyperlink" Target="https://youtu.be/Ya6R212zfG8" TargetMode="External"/><Relationship Id="rId2" Type="http://schemas.openxmlformats.org/officeDocument/2006/relationships/notesSlide" Target="../notesSlides/notesSlide78.xml"/><Relationship Id="rId16" Type="http://schemas.openxmlformats.org/officeDocument/2006/relationships/image" Target="../media/image230.png"/><Relationship Id="rId20"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hyperlink" Target="https://www.mathtube.org/lecture/video/alan-turing-and-decision-problem" TargetMode="External"/><Relationship Id="rId11" Type="http://schemas.openxmlformats.org/officeDocument/2006/relationships/hyperlink" Target="https://id.wikipedia.org/wiki/The_Imitation_Game" TargetMode="External"/><Relationship Id="rId5" Type="http://schemas.openxmlformats.org/officeDocument/2006/relationships/hyperlink" Target="http://sitn.hms.harvard.edu/flash/2012/morphogenesis/" TargetMode="External"/><Relationship Id="rId15" Type="http://schemas.openxmlformats.org/officeDocument/2006/relationships/hyperlink" Target="https://www.youtube.com/watch?v=wr9PdRC22wY" TargetMode="External"/><Relationship Id="rId10" Type="http://schemas.openxmlformats.org/officeDocument/2006/relationships/image" Target="../media/image227.png"/><Relationship Id="rId19" Type="http://schemas.openxmlformats.org/officeDocument/2006/relationships/hyperlink" Target="https://www.youtube.com/watch?v=macM_MtS_w4" TargetMode="External"/><Relationship Id="rId4" Type="http://schemas.openxmlformats.org/officeDocument/2006/relationships/image" Target="../media/image225.png"/><Relationship Id="rId9" Type="http://schemas.openxmlformats.org/officeDocument/2006/relationships/hyperlink" Target="https://www.csee.umbc.edu/courses/471/papers/turing.pdf" TargetMode="External"/><Relationship Id="rId14" Type="http://schemas.openxmlformats.org/officeDocument/2006/relationships/image" Target="../media/image229.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jpeg"/><Relationship Id="rId4" Type="http://schemas.openxmlformats.org/officeDocument/2006/relationships/image" Target="../media/image233.jpeg"/></Relationships>
</file>

<file path=ppt/slides/_rels/slide141.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hyperlink" Target="https://youtu.be/k9QYtbjzjAw?t=92" TargetMode="External"/><Relationship Id="rId7" Type="http://schemas.openxmlformats.org/officeDocument/2006/relationships/hyperlink" Target="http://www.englandlab.com/uploads/7/8/0/3/7803054/2013jcpsrep.pdf"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hyperlink" Target="https://www.quantamagazine.org/a-new-thermodynamics-theory-of-the-origin-of-life-20140122/" TargetMode="External"/><Relationship Id="rId4" Type="http://schemas.openxmlformats.org/officeDocument/2006/relationships/image" Target="../media/image23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youtu.be/f1x9lgX8GaE"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240.jpeg"/><Relationship Id="rId4" Type="http://schemas.openxmlformats.org/officeDocument/2006/relationships/image" Target="../media/image239.png"/></Relationships>
</file>

<file path=ppt/slides/_rels/slide14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244.jpeg"/><Relationship Id="rId5" Type="http://schemas.openxmlformats.org/officeDocument/2006/relationships/hyperlink" Target="https://en.wikipedia.org/wiki/Rosetta_Stone" TargetMode="External"/><Relationship Id="rId4" Type="http://schemas.openxmlformats.org/officeDocument/2006/relationships/image" Target="../media/image24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148.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4.png"/><Relationship Id="rId4" Type="http://schemas.openxmlformats.org/officeDocument/2006/relationships/hyperlink" Target="https://youtu.be/8iLTA43MBuA?t=17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hyperlink" Target="https://en.wikipedia.org/wiki/Phylogenetic_tree"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4.png"/><Relationship Id="rId4" Type="http://schemas.openxmlformats.org/officeDocument/2006/relationships/hyperlink" Target="https://youtu.be/8iLTA43MBuA?t=172"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3.jpe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4.png"/><Relationship Id="rId4" Type="http://schemas.openxmlformats.org/officeDocument/2006/relationships/hyperlink" Target="https://youtu.be/SEejivHRIbE" TargetMode="External"/><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hyperlink" Target="https://youtu.be/lmcT2mP2bfE?t=481" TargetMode="Externa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hyperlink" Target="https://youtu.be/lmcT2mP2bfE?t=967" TargetMode="Externa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png"/><Relationship Id="rId3" Type="http://schemas.openxmlformats.org/officeDocument/2006/relationships/image" Target="../media/image330.png"/><Relationship Id="rId21" Type="http://schemas.openxmlformats.org/officeDocument/2006/relationships/image" Target="../media/image51.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png"/><Relationship Id="rId2" Type="http://schemas.openxmlformats.org/officeDocument/2006/relationships/notesSlide" Target="../notesSlides/notesSlide33.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png"/><Relationship Id="rId10" Type="http://schemas.openxmlformats.org/officeDocument/2006/relationships/image" Target="../media/image400.png"/><Relationship Id="rId19" Type="http://schemas.openxmlformats.org/officeDocument/2006/relationships/image" Target="../media/image49.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png"/><Relationship Id="rId22"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wmf"/><Relationship Id="rId4" Type="http://schemas.openxmlformats.org/officeDocument/2006/relationships/image" Target="../media/image54.png"/><Relationship Id="rId9" Type="http://schemas.openxmlformats.org/officeDocument/2006/relationships/image" Target="../media/image59.wmf"/></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File:Samuel_Eilenberg_MFO.jpeg" TargetMode="External"/><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66.jpeg"/><Relationship Id="rId5" Type="http://schemas.openxmlformats.org/officeDocument/2006/relationships/hyperlink" Target="https://en.wikipedia.org/wiki/File:Saunders_MacLane.jpg" TargetMode="External"/><Relationship Id="rId4" Type="http://schemas.openxmlformats.org/officeDocument/2006/relationships/image" Target="../media/image65.jpe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hyperlink" Target="https://www.youtube.com/watch?v=IyJP_7ucwWo" TargetMode="External"/><Relationship Id="rId5" Type="http://schemas.openxmlformats.org/officeDocument/2006/relationships/image" Target="../media/image68.png"/><Relationship Id="rId4" Type="http://schemas.openxmlformats.org/officeDocument/2006/relationships/hyperlink" Target="https://plato.stanford.edu/archives/win2015/entries/categorytheory/"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5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54.png"/><Relationship Id="rId9"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76.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0.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77.jpeg"/></Relationships>
</file>

<file path=ppt/slides/_rels/slide6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12" Type="http://schemas.openxmlformats.org/officeDocument/2006/relationships/image" Target="../media/image85.jpe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80.png"/><Relationship Id="rId10" Type="http://schemas.openxmlformats.org/officeDocument/2006/relationships/image" Target="../media/image84.wmf"/><Relationship Id="rId4" Type="http://schemas.openxmlformats.org/officeDocument/2006/relationships/image" Target="../media/image79.png"/><Relationship Id="rId9" Type="http://schemas.openxmlformats.org/officeDocument/2006/relationships/image" Target="../media/image83.png"/></Relationships>
</file>

<file path=ppt/slides/_rels/slide6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8.png"/><Relationship Id="rId18" Type="http://schemas.openxmlformats.org/officeDocument/2006/relationships/image" Target="../media/image92.png"/><Relationship Id="rId3" Type="http://schemas.openxmlformats.org/officeDocument/2006/relationships/image" Target="../media/image78.png"/><Relationship Id="rId7" Type="http://schemas.openxmlformats.org/officeDocument/2006/relationships/image" Target="../media/image81.png"/><Relationship Id="rId12" Type="http://schemas.openxmlformats.org/officeDocument/2006/relationships/image" Target="../media/image87.png"/><Relationship Id="rId17" Type="http://schemas.openxmlformats.org/officeDocument/2006/relationships/image" Target="../media/image91.png"/><Relationship Id="rId2" Type="http://schemas.openxmlformats.org/officeDocument/2006/relationships/notesSlide" Target="../notesSlides/notesSlide49.xml"/><Relationship Id="rId16" Type="http://schemas.openxmlformats.org/officeDocument/2006/relationships/image" Target="../media/image90.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84.wmf"/><Relationship Id="rId5" Type="http://schemas.openxmlformats.org/officeDocument/2006/relationships/image" Target="../media/image80.png"/><Relationship Id="rId15" Type="http://schemas.openxmlformats.org/officeDocument/2006/relationships/image" Target="../media/image89.wmf"/><Relationship Id="rId10"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82.png"/><Relationship Id="rId14" Type="http://schemas.microsoft.com/office/2007/relationships/hdphoto" Target="../media/hdphoto3.wdp"/></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7" Type="http://schemas.microsoft.com/office/2007/relationships/hdphoto" Target="../media/hdphoto5.wdp"/><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95.png"/><Relationship Id="rId5" Type="http://schemas.microsoft.com/office/2007/relationships/hdphoto" Target="../media/hdphoto4.wdp"/><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2.png"/><Relationship Id="rId7" Type="http://schemas.openxmlformats.org/officeDocument/2006/relationships/image" Target="../media/image90.png"/><Relationship Id="rId12" Type="http://schemas.openxmlformats.org/officeDocument/2006/relationships/image" Target="../media/image100.jpe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89.wmf"/><Relationship Id="rId11" Type="http://schemas.openxmlformats.org/officeDocument/2006/relationships/image" Target="../media/image99.jpeg"/><Relationship Id="rId5" Type="http://schemas.openxmlformats.org/officeDocument/2006/relationships/image" Target="../media/image87.png"/><Relationship Id="rId10" Type="http://schemas.openxmlformats.org/officeDocument/2006/relationships/image" Target="../media/image98.jpeg"/><Relationship Id="rId4" Type="http://schemas.openxmlformats.org/officeDocument/2006/relationships/image" Target="../media/image83.png"/><Relationship Id="rId9"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2.xml"/><Relationship Id="rId1" Type="http://schemas.openxmlformats.org/officeDocument/2006/relationships/slideLayout" Target="../slideLayouts/slideLayout24.xml"/><Relationship Id="rId5" Type="http://schemas.openxmlformats.org/officeDocument/2006/relationships/image" Target="../media/image102.png"/><Relationship Id="rId4" Type="http://schemas.openxmlformats.org/officeDocument/2006/relationships/image" Target="../media/image101.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hyperlink" Target="https://youtu.be/lmcT2mP2bfE?t=579"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Help:IPA_for_English" TargetMode="External"/><Relationship Id="rId2" Type="http://schemas.openxmlformats.org/officeDocument/2006/relationships/image" Target="../media/image119.png"/><Relationship Id="rId1" Type="http://schemas.openxmlformats.org/officeDocument/2006/relationships/slideLayout" Target="../slideLayouts/slideLayout25.xml"/><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en.wikipedia.org/wiki/Phylogenetic_tree" TargetMode="Externa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18" Type="http://schemas.openxmlformats.org/officeDocument/2006/relationships/image" Target="../media/image173.pn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 Type="http://schemas.openxmlformats.org/officeDocument/2006/relationships/notesSlide" Target="../notesSlides/notesSlide59.xml"/><Relationship Id="rId16" Type="http://schemas.openxmlformats.org/officeDocument/2006/relationships/image" Target="../media/image171.png"/><Relationship Id="rId20" Type="http://schemas.openxmlformats.org/officeDocument/2006/relationships/image" Target="../media/image175.png"/><Relationship Id="rId1" Type="http://schemas.openxmlformats.org/officeDocument/2006/relationships/slideLayout" Target="../slideLayouts/slideLayout24.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70.png"/><Relationship Id="rId10" Type="http://schemas.openxmlformats.org/officeDocument/2006/relationships/image" Target="../media/image165.pn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s>
</file>

<file path=ppt/slides/_rels/slide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tiff"/><Relationship Id="rId2" Type="http://schemas.openxmlformats.org/officeDocument/2006/relationships/notesSlide" Target="../notesSlides/notesSlide60.xml"/><Relationship Id="rId1" Type="http://schemas.openxmlformats.org/officeDocument/2006/relationships/slideLayout" Target="../slideLayouts/slideLayout24.xml"/><Relationship Id="rId6" Type="http://schemas.openxmlformats.org/officeDocument/2006/relationships/image" Target="../media/image140.tiff"/><Relationship Id="rId5" Type="http://schemas.openxmlformats.org/officeDocument/2006/relationships/image" Target="../media/image139.tiff"/><Relationship Id="rId4" Type="http://schemas.openxmlformats.org/officeDocument/2006/relationships/image" Target="../media/image138.png"/></Relationships>
</file>

<file path=ppt/slides/_rels/slide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 10"/>
          <p:cNvGrpSpPr/>
          <p:nvPr/>
        </p:nvGrpSpPr>
        <p:grpSpPr>
          <a:xfrm>
            <a:off x="7003147" y="4625937"/>
            <a:ext cx="2007865" cy="352404"/>
            <a:chOff x="4651188" y="5827497"/>
            <a:chExt cx="3112246" cy="546236"/>
          </a:xfrm>
        </p:grpSpPr>
        <p:pic>
          <p:nvPicPr>
            <p:cNvPr id="22"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1" name="矩形 1"/>
          <p:cNvSpPr>
            <a:spLocks noChangeArrowheads="1"/>
          </p:cNvSpPr>
          <p:nvPr/>
        </p:nvSpPr>
        <p:spPr bwMode="auto">
          <a:xfrm>
            <a:off x="428626" y="79375"/>
            <a:ext cx="159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Guide book</a:t>
            </a:r>
            <a:endParaRPr lang="zh-CN" altLang="en-US" sz="2000" b="1" dirty="0">
              <a:solidFill>
                <a:schemeClr val="bg1"/>
              </a:solidFill>
              <a:latin typeface="Arial" charset="0"/>
              <a:ea typeface="Arial" charset="0"/>
              <a:cs typeface="Arial" charset="0"/>
            </a:endParaRPr>
          </a:p>
        </p:txBody>
      </p:sp>
      <p:sp>
        <p:nvSpPr>
          <p:cNvPr id="7" name="Rectangle 6"/>
          <p:cNvSpPr/>
          <p:nvPr/>
        </p:nvSpPr>
        <p:spPr>
          <a:xfrm>
            <a:off x="4965404" y="2580712"/>
            <a:ext cx="3604437" cy="492443"/>
          </a:xfrm>
          <a:prstGeom prst="rect">
            <a:avLst/>
          </a:prstGeom>
        </p:spPr>
        <p:txBody>
          <a:bodyPr wrap="square">
            <a:spAutoFit/>
          </a:bodyPr>
          <a:lstStyle/>
          <a:p>
            <a:pPr defTabSz="685783" eaLnBrk="0" fontAlgn="base" hangingPunct="0">
              <a:spcBef>
                <a:spcPct val="0"/>
              </a:spcBef>
              <a:spcAft>
                <a:spcPct val="0"/>
              </a:spcAft>
            </a:pPr>
            <a:r>
              <a:rPr lang="en-US" sz="1300" dirty="0">
                <a:solidFill>
                  <a:schemeClr val="bg1"/>
                </a:solidFill>
                <a:hlinkClick r:id="rId5">
                  <a:extLst>
                    <a:ext uri="{A12FA001-AC4F-418D-AE19-62706E023703}">
                      <ahyp:hlinkClr xmlns:ahyp="http://schemas.microsoft.com/office/drawing/2018/hyperlinkcolor" val="tx"/>
                    </a:ext>
                  </a:extLst>
                </a:hlinkClick>
              </a:rPr>
              <a:t>https://dewabharata.gitbooks.io/category-theory-for-dummies-by-dummies/content/</a:t>
            </a:r>
            <a:endParaRPr lang="en-US" sz="1300" dirty="0">
              <a:solidFill>
                <a:schemeClr val="bg1"/>
              </a:solidFill>
            </a:endParaRPr>
          </a:p>
        </p:txBody>
      </p:sp>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54374" y="716159"/>
            <a:ext cx="2771021" cy="3899491"/>
          </a:xfrm>
          <a:prstGeom prst="rect">
            <a:avLst/>
          </a:prstGeom>
        </p:spPr>
      </p:pic>
      <p:sp>
        <p:nvSpPr>
          <p:cNvPr id="2" name="Rectangle 1"/>
          <p:cNvSpPr/>
          <p:nvPr/>
        </p:nvSpPr>
        <p:spPr bwMode="auto">
          <a:xfrm>
            <a:off x="2023934" y="4104168"/>
            <a:ext cx="634206" cy="2020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p:spTree>
    <p:extLst>
      <p:ext uri="{BB962C8B-B14F-4D97-AF65-F5344CB8AC3E}">
        <p14:creationId xmlns:p14="http://schemas.microsoft.com/office/powerpoint/2010/main" val="22620334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5672759" cy="952493"/>
          </a:xfrm>
        </p:spPr>
        <p:txBody>
          <a:bodyPr>
            <a:noAutofit/>
          </a:bodyPr>
          <a:lstStyle/>
          <a:p>
            <a:pPr marL="257168" indent="-257168">
              <a:lnSpc>
                <a:spcPct val="110000"/>
              </a:lnSpc>
            </a:pPr>
            <a:r>
              <a:rPr lang="en-US" altLang="zh-CN" sz="2000" dirty="0">
                <a:latin typeface="Hei" charset="-122"/>
                <a:ea typeface="Hei" charset="-122"/>
                <a:cs typeface="Hei" charset="-122"/>
              </a:rPr>
              <a:t>Agent-based Modeling</a:t>
            </a: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CN" altLang="en-US" sz="2400" dirty="0">
                <a:solidFill>
                  <a:schemeClr val="bg1"/>
                </a:solidFill>
                <a:latin typeface="Hei" charset="-122"/>
                <a:ea typeface="Hei" charset="-122"/>
                <a:cs typeface="Hei" charset="-122"/>
              </a:rPr>
              <a:t>复杂网络专用的编程语言  </a:t>
            </a:r>
            <a:r>
              <a:rPr lang="en-US" altLang="zh-CN" sz="2400" dirty="0" err="1">
                <a:solidFill>
                  <a:schemeClr val="bg1"/>
                </a:solidFill>
                <a:latin typeface="Hei" charset="-122"/>
                <a:ea typeface="Hei" charset="-122"/>
                <a:cs typeface="Hei" charset="-122"/>
              </a:rPr>
              <a:t>NetLogo</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1212" y="1657501"/>
            <a:ext cx="3826857" cy="319784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0952" y="1657501"/>
            <a:ext cx="4127163" cy="319784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78666" y="1"/>
            <a:ext cx="1165335" cy="1308482"/>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1212" y="1339798"/>
            <a:ext cx="1791051" cy="317703"/>
          </a:xfrm>
          <a:prstGeom prst="rect">
            <a:avLst/>
          </a:prstGeom>
        </p:spPr>
      </p:pic>
    </p:spTree>
    <p:extLst>
      <p:ext uri="{BB962C8B-B14F-4D97-AF65-F5344CB8AC3E}">
        <p14:creationId xmlns:p14="http://schemas.microsoft.com/office/powerpoint/2010/main" val="16604174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30733" cy="952493"/>
          </a:xfrm>
        </p:spPr>
        <p:txBody>
          <a:bodyPr>
            <a:noAutofit/>
          </a:bodyPr>
          <a:lstStyle/>
          <a:p>
            <a:pPr marL="257168" indent="-257168">
              <a:lnSpc>
                <a:spcPct val="110000"/>
              </a:lnSpc>
            </a:pPr>
            <a:r>
              <a:rPr lang="zh-CN" altLang="en-US" sz="2000" dirty="0">
                <a:latin typeface="Hei" charset="-122"/>
                <a:ea typeface="Hei" charset="-122"/>
                <a:cs typeface="Hei" charset="-122"/>
              </a:rPr>
              <a:t> 尤亦庄： </a:t>
            </a:r>
            <a:r>
              <a:rPr lang="mr-IN" altLang="zh-CN" sz="2000" dirty="0">
                <a:latin typeface="Hei" charset="-122"/>
                <a:ea typeface="Hei" charset="-122"/>
                <a:cs typeface="Hei" charset="-122"/>
              </a:rPr>
              <a:t>…</a:t>
            </a:r>
            <a:r>
              <a:rPr lang="zh-CN" altLang="en-US" sz="2000" dirty="0">
                <a:latin typeface="Hei" charset="-122"/>
                <a:ea typeface="Hei" charset="-122"/>
                <a:cs typeface="Hei" charset="-122"/>
              </a:rPr>
              <a:t>引力、量子纠缠和人工智能正是在这里走到了一起。它们之间涌现出一个共同的主题，那就是复杂网络。</a:t>
            </a:r>
            <a:r>
              <a:rPr lang="en-US" altLang="zh-CN" sz="2000" dirty="0">
                <a:latin typeface="Hei" charset="-122"/>
                <a:ea typeface="Hei" charset="-122"/>
                <a:cs typeface="Hei" charset="-122"/>
              </a:rPr>
              <a:t>-</a:t>
            </a: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CN" altLang="en-US" sz="2400" dirty="0">
                <a:solidFill>
                  <a:schemeClr val="bg1"/>
                </a:solidFill>
                <a:latin typeface="Hei" charset="-122"/>
                <a:ea typeface="Hei" charset="-122"/>
                <a:cs typeface="Hei" charset="-122"/>
              </a:rPr>
              <a:t>范畴论：复杂网络的数学 （</a:t>
            </a:r>
            <a:r>
              <a:rPr lang="en-US" altLang="zh-CN" sz="2400" dirty="0">
                <a:solidFill>
                  <a:schemeClr val="bg1"/>
                </a:solidFill>
                <a:latin typeface="Hei" charset="-122"/>
                <a:ea typeface="Hei" charset="-122"/>
                <a:cs typeface="Hei" charset="-122"/>
              </a:rPr>
              <a:t>John Baez</a:t>
            </a:r>
            <a:r>
              <a:rPr lang="zh-CN" altLang="en-US" sz="2400" dirty="0">
                <a:solidFill>
                  <a:schemeClr val="bg1"/>
                </a:solidFill>
                <a:latin typeface="Hei" charset="-122"/>
                <a:ea typeface="Hei" charset="-122"/>
                <a:cs typeface="Hei" charset="-122"/>
              </a:rPr>
              <a:t>）</a:t>
            </a:r>
            <a:endParaRPr lang="zh-CN" altLang="en-US" sz="975" dirty="0">
              <a:solidFill>
                <a:schemeClr val="bg1"/>
              </a:solidFill>
              <a:latin typeface="Hei" charset="-122"/>
              <a:ea typeface="Hei" charset="-122"/>
              <a:cs typeface="Hei" charset="-122"/>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03742" y="2161919"/>
            <a:ext cx="5676552" cy="2055530"/>
          </a:xfrm>
          <a:prstGeom prst="rect">
            <a:avLst/>
          </a:prstGeom>
        </p:spPr>
      </p:pic>
      <p:sp>
        <p:nvSpPr>
          <p:cNvPr id="7" name="TextBox 6"/>
          <p:cNvSpPr txBox="1"/>
          <p:nvPr/>
        </p:nvSpPr>
        <p:spPr>
          <a:xfrm>
            <a:off x="1893627" y="4532062"/>
            <a:ext cx="5291920" cy="415498"/>
          </a:xfrm>
          <a:prstGeom prst="rect">
            <a:avLst/>
          </a:prstGeom>
          <a:noFill/>
        </p:spPr>
        <p:txBody>
          <a:bodyPr wrap="square" rtlCol="0">
            <a:spAutoFit/>
          </a:bodyPr>
          <a:lstStyle/>
          <a:p>
            <a:r>
              <a:rPr lang="zh-CN" altLang="en-US" sz="1050" dirty="0">
                <a:solidFill>
                  <a:schemeClr val="bg1"/>
                </a:solidFill>
              </a:rPr>
              <a:t>本页的图文来自尤亦庄的 “引力、量子与人工智能的深度对话”</a:t>
            </a:r>
          </a:p>
          <a:p>
            <a:r>
              <a:rPr lang="zh-CN" altLang="en-US" sz="1050" dirty="0">
                <a:solidFill>
                  <a:schemeClr val="bg1"/>
                </a:solidFill>
              </a:rPr>
              <a:t>：</a:t>
            </a:r>
            <a:r>
              <a:rPr lang="en-US" sz="1050" dirty="0">
                <a:solidFill>
                  <a:schemeClr val="bg1"/>
                </a:solidFill>
              </a:rPr>
              <a:t>http://</a:t>
            </a:r>
            <a:r>
              <a:rPr lang="en-US" sz="1050" dirty="0" err="1">
                <a:solidFill>
                  <a:schemeClr val="bg1"/>
                </a:solidFill>
              </a:rPr>
              <a:t>mp.weixin.qq.com</a:t>
            </a:r>
            <a:r>
              <a:rPr lang="en-US" sz="1050" dirty="0">
                <a:solidFill>
                  <a:schemeClr val="bg1"/>
                </a:solidFill>
              </a:rPr>
              <a:t>/s/UBG8-3FKkyE6DrUJ2CXIAA</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5633" y="2161918"/>
            <a:ext cx="2068109" cy="2068109"/>
          </a:xfrm>
          <a:prstGeom prst="rect">
            <a:avLst/>
          </a:prstGeom>
        </p:spPr>
      </p:pic>
    </p:spTree>
    <p:extLst>
      <p:ext uri="{BB962C8B-B14F-4D97-AF65-F5344CB8AC3E}">
        <p14:creationId xmlns:p14="http://schemas.microsoft.com/office/powerpoint/2010/main" val="8311417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0271535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zh-CN" altLang="en-US" sz="2400" dirty="0">
                <a:solidFill>
                  <a:schemeClr val="bg1"/>
                </a:solidFill>
              </a:rPr>
              <a:t>泊松括号</a:t>
            </a:r>
            <a:r>
              <a:rPr lang="en-US" altLang="zh-CN" sz="2400" dirty="0">
                <a:solidFill>
                  <a:schemeClr val="bg1"/>
                </a:solidFill>
              </a:rPr>
              <a:t>(</a:t>
            </a:r>
            <a:r>
              <a:rPr lang="en-US" altLang="zh-CN" sz="2400" dirty="0" err="1">
                <a:solidFill>
                  <a:schemeClr val="bg1"/>
                </a:solidFill>
                <a:latin typeface="Hei" charset="-122"/>
                <a:ea typeface="Hei" charset="-122"/>
                <a:cs typeface="Hei" charset="-122"/>
              </a:rPr>
              <a:t>Possion</a:t>
            </a:r>
            <a:r>
              <a:rPr lang="en-US" altLang="zh-CN" sz="2400" dirty="0">
                <a:solidFill>
                  <a:schemeClr val="bg1"/>
                </a:solidFill>
                <a:latin typeface="Hei" charset="-122"/>
                <a:ea typeface="Hei" charset="-122"/>
                <a:cs typeface="Hei" charset="-122"/>
              </a:rPr>
              <a:t> Bracket)</a:t>
            </a:r>
            <a:endParaRPr lang="zh-CN" altLang="en-US" sz="975" dirty="0">
              <a:solidFill>
                <a:schemeClr val="bg1"/>
              </a:solidFill>
              <a:latin typeface="Hei" charset="-122"/>
              <a:ea typeface="Hei" charset="-122"/>
              <a:cs typeface="Hei" charset="-122"/>
            </a:endParaRPr>
          </a:p>
        </p:txBody>
      </p:sp>
      <p:sp>
        <p:nvSpPr>
          <p:cNvPr id="3" name="TextBox 2"/>
          <p:cNvSpPr txBox="1"/>
          <p:nvPr/>
        </p:nvSpPr>
        <p:spPr>
          <a:xfrm>
            <a:off x="4572000" y="4631506"/>
            <a:ext cx="5625666" cy="415498"/>
          </a:xfrm>
          <a:prstGeom prst="rect">
            <a:avLst/>
          </a:prstGeom>
          <a:noFill/>
        </p:spPr>
        <p:txBody>
          <a:bodyPr wrap="square" rtlCol="0">
            <a:spAutoFit/>
          </a:bodyPr>
          <a:lstStyle/>
          <a:p>
            <a:r>
              <a:rPr lang="en-US" sz="1050" dirty="0">
                <a:solidFill>
                  <a:schemeClr val="bg1"/>
                </a:solidFill>
              </a:rPr>
              <a:t>Leonard Susskind's Theoretical Minimum: Classical Mechanics</a:t>
            </a:r>
          </a:p>
          <a:p>
            <a:r>
              <a:rPr lang="en-US" sz="1050" dirty="0">
                <a:solidFill>
                  <a:schemeClr val="bg1"/>
                </a:solidFill>
                <a:hlinkClick r:id="rId2">
                  <a:extLst>
                    <a:ext uri="{A12FA001-AC4F-418D-AE19-62706E023703}">
                      <ahyp:hlinkClr xmlns:ahyp="http://schemas.microsoft.com/office/drawing/2018/hyperlinkcolor" val="tx"/>
                    </a:ext>
                  </a:extLst>
                </a:hlinkClick>
              </a:rPr>
              <a:t>https://youtu.be/HVUj9ep2POQ</a:t>
            </a:r>
            <a:endParaRPr lang="en-US" sz="1050" dirty="0">
              <a:solidFill>
                <a:schemeClr val="bg1"/>
              </a:solidFill>
            </a:endParaRPr>
          </a:p>
        </p:txBody>
      </p:sp>
      <p:sp>
        <p:nvSpPr>
          <p:cNvPr id="4" name="矩形 3">
            <a:extLst>
              <a:ext uri="{FF2B5EF4-FFF2-40B4-BE49-F238E27FC236}">
                <a16:creationId xmlns:a16="http://schemas.microsoft.com/office/drawing/2014/main" id="{CC994661-DB6F-4EC7-A936-65FC584105F8}"/>
              </a:ext>
            </a:extLst>
          </p:cNvPr>
          <p:cNvSpPr/>
          <p:nvPr/>
        </p:nvSpPr>
        <p:spPr>
          <a:xfrm>
            <a:off x="298535" y="1127677"/>
            <a:ext cx="8052585" cy="3023905"/>
          </a:xfrm>
          <a:prstGeom prst="rect">
            <a:avLst/>
          </a:prstGeom>
        </p:spPr>
        <p:txBody>
          <a:bodyPr wrap="square">
            <a:spAutoFit/>
          </a:bodyPr>
          <a:lstStyle/>
          <a:p>
            <a:pPr marL="342900" indent="-342900">
              <a:buAutoNum type="arabicPeriod"/>
            </a:pPr>
            <a:r>
              <a:rPr lang="zh-CN" altLang="en-US" sz="1800" dirty="0">
                <a:solidFill>
                  <a:schemeClr val="bg1"/>
                </a:solidFill>
              </a:rPr>
              <a:t>泊松括号在数学及经典力学中是哈密顿力学重要的运算，在哈密顿表述的动力系统中时间推移的定义起着中心角色。</a:t>
            </a:r>
            <a:endParaRPr lang="en-US" altLang="zh-CN" sz="1800" dirty="0">
              <a:solidFill>
                <a:schemeClr val="bg1"/>
              </a:solidFill>
            </a:endParaRPr>
          </a:p>
          <a:p>
            <a:pPr marL="342900" indent="-342900">
              <a:buAutoNum type="arabicPeriod"/>
            </a:pPr>
            <a:endParaRPr lang="zh-CN" altLang="en-US" sz="1800" dirty="0">
              <a:solidFill>
                <a:schemeClr val="bg1"/>
              </a:solidFill>
            </a:endParaRPr>
          </a:p>
          <a:p>
            <a:r>
              <a:rPr lang="en-US" altLang="zh-CN" sz="1800" dirty="0">
                <a:solidFill>
                  <a:schemeClr val="bg1"/>
                </a:solidFill>
              </a:rPr>
              <a:t>2.  </a:t>
            </a:r>
            <a:r>
              <a:rPr lang="zh-CN" altLang="en-US" sz="1800" dirty="0">
                <a:solidFill>
                  <a:schemeClr val="bg1"/>
                </a:solidFill>
              </a:rPr>
              <a:t>泊松括号在量子力学中有很重要的作用。它与量子力学的联系最早是由狄拉克提出的，他发现量子力学中力学量的对易关系与经典力学中的泊松括号非常相像，在这个基础上，狄拉克创立了量子力学的符号法，根据这种类比，我们只要在下面所讨论的力学量的运动方程左边乘上一个因子</a:t>
            </a:r>
            <a:r>
              <a:rPr lang="en-US" altLang="zh-CN" sz="1800" dirty="0" err="1">
                <a:solidFill>
                  <a:schemeClr val="bg1"/>
                </a:solidFill>
              </a:rPr>
              <a:t>ih</a:t>
            </a:r>
            <a:r>
              <a:rPr lang="zh-CN" altLang="en-US" sz="1800" dirty="0">
                <a:solidFill>
                  <a:schemeClr val="bg1"/>
                </a:solidFill>
              </a:rPr>
              <a:t>，就得到了量子力学的海森堡方程；只要在下面基本泊松括号等号的右边乘上一个相同的因子</a:t>
            </a:r>
            <a:r>
              <a:rPr lang="en-US" altLang="zh-CN" sz="1800" dirty="0" err="1">
                <a:solidFill>
                  <a:schemeClr val="bg1"/>
                </a:solidFill>
              </a:rPr>
              <a:t>ih</a:t>
            </a:r>
            <a:r>
              <a:rPr lang="zh-CN" altLang="en-US" sz="1800" dirty="0">
                <a:solidFill>
                  <a:schemeClr val="bg1"/>
                </a:solidFill>
              </a:rPr>
              <a:t>，就得到了量子泊松括号（量子力学中将它称为对易子）。</a:t>
            </a:r>
            <a:endParaRPr lang="en-US" altLang="zh-CN" sz="1800" dirty="0">
              <a:solidFill>
                <a:schemeClr val="bg1"/>
              </a:solidFill>
            </a:endParaRPr>
          </a:p>
          <a:p>
            <a:endParaRPr lang="en-US" sz="1800" dirty="0">
              <a:solidFill>
                <a:schemeClr val="bg1"/>
              </a:solidFill>
            </a:endParaRPr>
          </a:p>
          <a:p>
            <a:r>
              <a:rPr lang="zh-CN" altLang="en-US" sz="1050" dirty="0">
                <a:solidFill>
                  <a:schemeClr val="bg1"/>
                </a:solidFill>
              </a:rPr>
              <a:t>来源：</a:t>
            </a:r>
            <a:r>
              <a:rPr lang="en-US" sz="1050" dirty="0">
                <a:solidFill>
                  <a:schemeClr val="bg1"/>
                </a:solidFill>
              </a:rPr>
              <a:t>https://baike.baidu.com/item/</a:t>
            </a:r>
            <a:r>
              <a:rPr lang="zh-CN" altLang="en-US" sz="1050" dirty="0">
                <a:solidFill>
                  <a:schemeClr val="bg1"/>
                </a:solidFill>
              </a:rPr>
              <a:t>泊松括号</a:t>
            </a:r>
            <a:r>
              <a:rPr lang="en-US" altLang="zh-CN" sz="1050" dirty="0">
                <a:solidFill>
                  <a:schemeClr val="bg1"/>
                </a:solidFill>
              </a:rPr>
              <a:t>/979973?</a:t>
            </a:r>
            <a:r>
              <a:rPr lang="en-US" sz="1050" dirty="0">
                <a:solidFill>
                  <a:schemeClr val="bg1"/>
                </a:solidFill>
              </a:rPr>
              <a:t>fr=</a:t>
            </a:r>
            <a:r>
              <a:rPr lang="en-US" sz="1050" dirty="0" err="1">
                <a:solidFill>
                  <a:schemeClr val="bg1"/>
                </a:solidFill>
              </a:rPr>
              <a:t>aladdin</a:t>
            </a:r>
            <a:endParaRPr lang="en-US" sz="1050" dirty="0">
              <a:solidFill>
                <a:schemeClr val="bg1"/>
              </a:solidFill>
            </a:endParaRPr>
          </a:p>
        </p:txBody>
      </p:sp>
    </p:spTree>
    <p:extLst>
      <p:ext uri="{BB962C8B-B14F-4D97-AF65-F5344CB8AC3E}">
        <p14:creationId xmlns:p14="http://schemas.microsoft.com/office/powerpoint/2010/main" val="4165926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2247" y="-48049"/>
            <a:ext cx="8052586" cy="830997"/>
          </a:xfrm>
          <a:prstGeom prst="rect">
            <a:avLst/>
          </a:prstGeom>
          <a:noFill/>
        </p:spPr>
        <p:txBody>
          <a:bodyPr wrap="square" rtlCol="0">
            <a:spAutoFit/>
          </a:bodyPr>
          <a:lstStyle/>
          <a:p>
            <a:pPr lvl="1"/>
            <a:endParaRPr lang="en-US" altLang="zh-CN" sz="2400" dirty="0">
              <a:solidFill>
                <a:schemeClr val="bg1"/>
              </a:solidFill>
            </a:endParaRPr>
          </a:p>
          <a:p>
            <a:pPr lvl="1"/>
            <a:r>
              <a:rPr lang="zh-CN" altLang="en-US" sz="2400" dirty="0">
                <a:solidFill>
                  <a:schemeClr val="bg1"/>
                </a:solidFill>
              </a:rPr>
              <a:t>泊松括号的定义</a:t>
            </a:r>
            <a:endParaRPr lang="zh-CN" altLang="en-US" sz="975" dirty="0">
              <a:solidFill>
                <a:schemeClr val="bg1"/>
              </a:solidFill>
              <a:latin typeface="Hei" charset="-122"/>
              <a:ea typeface="Hei" charset="-122"/>
              <a:cs typeface="Hei" charset="-122"/>
            </a:endParaRPr>
          </a:p>
        </p:txBody>
      </p:sp>
      <p:sp>
        <p:nvSpPr>
          <p:cNvPr id="4" name="矩形 3">
            <a:extLst>
              <a:ext uri="{FF2B5EF4-FFF2-40B4-BE49-F238E27FC236}">
                <a16:creationId xmlns:a16="http://schemas.microsoft.com/office/drawing/2014/main" id="{CC994661-DB6F-4EC7-A936-65FC584105F8}"/>
              </a:ext>
            </a:extLst>
          </p:cNvPr>
          <p:cNvSpPr/>
          <p:nvPr/>
        </p:nvSpPr>
        <p:spPr>
          <a:xfrm>
            <a:off x="92247" y="4589503"/>
            <a:ext cx="8052585" cy="530915"/>
          </a:xfrm>
          <a:prstGeom prst="rect">
            <a:avLst/>
          </a:prstGeom>
        </p:spPr>
        <p:txBody>
          <a:bodyPr wrap="square">
            <a:spAutoFit/>
          </a:bodyPr>
          <a:lstStyle/>
          <a:p>
            <a:endParaRPr lang="en-US" sz="1800" dirty="0">
              <a:solidFill>
                <a:schemeClr val="bg1"/>
              </a:solidFill>
            </a:endParaRPr>
          </a:p>
          <a:p>
            <a:r>
              <a:rPr lang="zh-CN" altLang="en-US" sz="1050" dirty="0">
                <a:solidFill>
                  <a:schemeClr val="bg1"/>
                </a:solidFill>
              </a:rPr>
              <a:t>来源：</a:t>
            </a:r>
            <a:r>
              <a:rPr lang="en-US" sz="1050" dirty="0">
                <a:solidFill>
                  <a:schemeClr val="bg1"/>
                </a:solidFill>
              </a:rPr>
              <a:t>https://baike.baidu.com/item/</a:t>
            </a:r>
            <a:r>
              <a:rPr lang="zh-CN" altLang="en-US" sz="1050" dirty="0">
                <a:solidFill>
                  <a:schemeClr val="bg1"/>
                </a:solidFill>
              </a:rPr>
              <a:t>泊松括号</a:t>
            </a:r>
            <a:r>
              <a:rPr lang="en-US" altLang="zh-CN" sz="1050" dirty="0">
                <a:solidFill>
                  <a:schemeClr val="bg1"/>
                </a:solidFill>
              </a:rPr>
              <a:t>/979973?</a:t>
            </a:r>
            <a:r>
              <a:rPr lang="en-US" sz="1050" dirty="0">
                <a:solidFill>
                  <a:schemeClr val="bg1"/>
                </a:solidFill>
              </a:rPr>
              <a:t>fr=</a:t>
            </a:r>
            <a:r>
              <a:rPr lang="en-US" sz="1050" dirty="0" err="1">
                <a:solidFill>
                  <a:schemeClr val="bg1"/>
                </a:solidFill>
              </a:rPr>
              <a:t>aladdin</a:t>
            </a:r>
            <a:endParaRPr lang="en-US" sz="1050" dirty="0">
              <a:solidFill>
                <a:schemeClr val="bg1"/>
              </a:solidFill>
            </a:endParaRPr>
          </a:p>
        </p:txBody>
      </p:sp>
      <p:pic>
        <p:nvPicPr>
          <p:cNvPr id="5" name="图片 4">
            <a:extLst>
              <a:ext uri="{FF2B5EF4-FFF2-40B4-BE49-F238E27FC236}">
                <a16:creationId xmlns:a16="http://schemas.microsoft.com/office/drawing/2014/main" id="{9998B3AE-FADE-4035-9BDC-3EED237892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0528" y="1"/>
            <a:ext cx="5064560" cy="3671567"/>
          </a:xfrm>
          <a:prstGeom prst="rect">
            <a:avLst/>
          </a:prstGeom>
        </p:spPr>
      </p:pic>
      <p:pic>
        <p:nvPicPr>
          <p:cNvPr id="7" name="图片 6">
            <a:extLst>
              <a:ext uri="{FF2B5EF4-FFF2-40B4-BE49-F238E27FC236}">
                <a16:creationId xmlns:a16="http://schemas.microsoft.com/office/drawing/2014/main" id="{5C7F6501-64B9-48BC-B627-955187EBC2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0527" y="3671568"/>
            <a:ext cx="5064560" cy="1178290"/>
          </a:xfrm>
          <a:prstGeom prst="rect">
            <a:avLst/>
          </a:prstGeom>
        </p:spPr>
      </p:pic>
    </p:spTree>
    <p:extLst>
      <p:ext uri="{BB962C8B-B14F-4D97-AF65-F5344CB8AC3E}">
        <p14:creationId xmlns:p14="http://schemas.microsoft.com/office/powerpoint/2010/main" val="5454094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2247" y="-48049"/>
            <a:ext cx="8052586" cy="830997"/>
          </a:xfrm>
          <a:prstGeom prst="rect">
            <a:avLst/>
          </a:prstGeom>
          <a:noFill/>
        </p:spPr>
        <p:txBody>
          <a:bodyPr wrap="square" rtlCol="0">
            <a:spAutoFit/>
          </a:bodyPr>
          <a:lstStyle/>
          <a:p>
            <a:pPr lvl="1"/>
            <a:endParaRPr lang="en-US" altLang="zh-CN" sz="2400" dirty="0">
              <a:solidFill>
                <a:schemeClr val="bg1"/>
              </a:solidFill>
            </a:endParaRPr>
          </a:p>
          <a:p>
            <a:pPr lvl="1"/>
            <a:r>
              <a:rPr lang="zh-CN" altLang="en-US" sz="2400" dirty="0">
                <a:solidFill>
                  <a:schemeClr val="bg1"/>
                </a:solidFill>
              </a:rPr>
              <a:t>泊松括号的性质和在量子力学中的应用</a:t>
            </a:r>
            <a:endParaRPr lang="zh-CN" altLang="en-US" sz="975" dirty="0">
              <a:solidFill>
                <a:schemeClr val="bg1"/>
              </a:solidFill>
              <a:latin typeface="Hei" charset="-122"/>
              <a:ea typeface="Hei" charset="-122"/>
              <a:cs typeface="Hei" charset="-122"/>
            </a:endParaRPr>
          </a:p>
        </p:txBody>
      </p:sp>
      <p:sp>
        <p:nvSpPr>
          <p:cNvPr id="4" name="矩形 3">
            <a:extLst>
              <a:ext uri="{FF2B5EF4-FFF2-40B4-BE49-F238E27FC236}">
                <a16:creationId xmlns:a16="http://schemas.microsoft.com/office/drawing/2014/main" id="{CC994661-DB6F-4EC7-A936-65FC584105F8}"/>
              </a:ext>
            </a:extLst>
          </p:cNvPr>
          <p:cNvSpPr/>
          <p:nvPr/>
        </p:nvSpPr>
        <p:spPr>
          <a:xfrm>
            <a:off x="92247" y="4589503"/>
            <a:ext cx="8052585" cy="530915"/>
          </a:xfrm>
          <a:prstGeom prst="rect">
            <a:avLst/>
          </a:prstGeom>
        </p:spPr>
        <p:txBody>
          <a:bodyPr wrap="square">
            <a:spAutoFit/>
          </a:bodyPr>
          <a:lstStyle/>
          <a:p>
            <a:endParaRPr lang="en-US" sz="1800" dirty="0">
              <a:solidFill>
                <a:schemeClr val="bg1"/>
              </a:solidFill>
            </a:endParaRPr>
          </a:p>
          <a:p>
            <a:r>
              <a:rPr lang="zh-CN" altLang="en-US" sz="1050" dirty="0">
                <a:solidFill>
                  <a:schemeClr val="bg1"/>
                </a:solidFill>
              </a:rPr>
              <a:t>来源：</a:t>
            </a:r>
            <a:r>
              <a:rPr lang="en-US" sz="1050" dirty="0">
                <a:solidFill>
                  <a:schemeClr val="bg1"/>
                </a:solidFill>
              </a:rPr>
              <a:t>https://baike.baidu.com/item/</a:t>
            </a:r>
            <a:r>
              <a:rPr lang="zh-CN" altLang="en-US" sz="1050" dirty="0">
                <a:solidFill>
                  <a:schemeClr val="bg1"/>
                </a:solidFill>
              </a:rPr>
              <a:t>泊松括号</a:t>
            </a:r>
            <a:r>
              <a:rPr lang="en-US" altLang="zh-CN" sz="1050" dirty="0">
                <a:solidFill>
                  <a:schemeClr val="bg1"/>
                </a:solidFill>
              </a:rPr>
              <a:t>/979973?</a:t>
            </a:r>
            <a:r>
              <a:rPr lang="en-US" sz="1050" dirty="0">
                <a:solidFill>
                  <a:schemeClr val="bg1"/>
                </a:solidFill>
              </a:rPr>
              <a:t>fr=</a:t>
            </a:r>
            <a:r>
              <a:rPr lang="en-US" sz="1050" dirty="0" err="1">
                <a:solidFill>
                  <a:schemeClr val="bg1"/>
                </a:solidFill>
              </a:rPr>
              <a:t>aladdin</a:t>
            </a:r>
            <a:endParaRPr lang="en-US" sz="1050" dirty="0">
              <a:solidFill>
                <a:schemeClr val="bg1"/>
              </a:solidFill>
            </a:endParaRPr>
          </a:p>
        </p:txBody>
      </p:sp>
      <p:pic>
        <p:nvPicPr>
          <p:cNvPr id="3" name="图片 2">
            <a:extLst>
              <a:ext uri="{FF2B5EF4-FFF2-40B4-BE49-F238E27FC236}">
                <a16:creationId xmlns:a16="http://schemas.microsoft.com/office/drawing/2014/main" id="{3F3B9B6F-ADBC-47D8-99CC-76A7EEA9AD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0800" y="897793"/>
            <a:ext cx="6064141" cy="2114733"/>
          </a:xfrm>
          <a:prstGeom prst="rect">
            <a:avLst/>
          </a:prstGeom>
        </p:spPr>
      </p:pic>
      <p:pic>
        <p:nvPicPr>
          <p:cNvPr id="8" name="图片 7">
            <a:extLst>
              <a:ext uri="{FF2B5EF4-FFF2-40B4-BE49-F238E27FC236}">
                <a16:creationId xmlns:a16="http://schemas.microsoft.com/office/drawing/2014/main" id="{1B043ECC-A099-445A-B1B1-DB7E788341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0799" y="2954006"/>
            <a:ext cx="6064141" cy="1291702"/>
          </a:xfrm>
          <a:prstGeom prst="rect">
            <a:avLst/>
          </a:prstGeom>
        </p:spPr>
      </p:pic>
    </p:spTree>
    <p:extLst>
      <p:ext uri="{BB962C8B-B14F-4D97-AF65-F5344CB8AC3E}">
        <p14:creationId xmlns:p14="http://schemas.microsoft.com/office/powerpoint/2010/main" val="36606878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a:t>
            </a:r>
            <a:r>
              <a:rPr lang="zh-CN" altLang="en-US" dirty="0"/>
              <a:t>理想国</a:t>
            </a:r>
            <a:r>
              <a:rPr lang="en-US" altLang="zh-CN" dirty="0"/>
              <a:t>》</a:t>
            </a:r>
            <a:r>
              <a:rPr lang="zh-CN" altLang="en-US" dirty="0"/>
              <a:t>的理念世界和影像世界</a:t>
            </a:r>
            <a:endParaRPr lang="en-US" dirty="0"/>
          </a:p>
        </p:txBody>
      </p:sp>
      <p:sp>
        <p:nvSpPr>
          <p:cNvPr id="4" name="内容占位符 3">
            <a:extLst>
              <a:ext uri="{FF2B5EF4-FFF2-40B4-BE49-F238E27FC236}">
                <a16:creationId xmlns:a16="http://schemas.microsoft.com/office/drawing/2014/main" id="{282D74F1-F438-4A4F-BB21-5F9C03DE81C2}"/>
              </a:ext>
            </a:extLst>
          </p:cNvPr>
          <p:cNvSpPr>
            <a:spLocks noGrp="1"/>
          </p:cNvSpPr>
          <p:nvPr>
            <p:ph idx="1"/>
          </p:nvPr>
        </p:nvSpPr>
        <p:spPr/>
        <p:txBody>
          <a:bodyPr/>
          <a:lstStyle/>
          <a:p>
            <a:r>
              <a:rPr lang="en-US" altLang="zh-CN" dirty="0"/>
              <a:t>1. </a:t>
            </a:r>
            <a:r>
              <a:rPr lang="zh-CN" altLang="en-US" dirty="0"/>
              <a:t>影像：感官所能感受到的现象</a:t>
            </a:r>
            <a:endParaRPr lang="en-US" altLang="zh-CN" dirty="0"/>
          </a:p>
          <a:p>
            <a:r>
              <a:rPr lang="en-US" altLang="zh-CN" dirty="0"/>
              <a:t>2. </a:t>
            </a:r>
            <a:r>
              <a:rPr lang="zh-CN" altLang="en-US" dirty="0"/>
              <a:t>意见：关于现象的认知</a:t>
            </a:r>
            <a:endParaRPr lang="en-US" altLang="zh-CN" dirty="0"/>
          </a:p>
          <a:p>
            <a:r>
              <a:rPr lang="en-US" altLang="zh-CN" dirty="0"/>
              <a:t>3. </a:t>
            </a:r>
            <a:r>
              <a:rPr lang="zh-CN" altLang="en-US" dirty="0"/>
              <a:t>理智：把意见当成影像，基于范畴、逻辑假设，推导出结论；假设的真实程度影响结果的真实度。由以辩证法为主轴的训练提升到理性层面。</a:t>
            </a:r>
            <a:endParaRPr lang="en-US" altLang="zh-CN" dirty="0"/>
          </a:p>
          <a:p>
            <a:r>
              <a:rPr lang="en-US" dirty="0"/>
              <a:t>4. </a:t>
            </a:r>
            <a:r>
              <a:rPr lang="zh-CN" altLang="en-US" dirty="0"/>
              <a:t>理性：超越假设，接近实相</a:t>
            </a:r>
            <a:endParaRPr lang="en-US" dirty="0"/>
          </a:p>
        </p:txBody>
      </p:sp>
    </p:spTree>
    <p:extLst>
      <p:ext uri="{BB962C8B-B14F-4D97-AF65-F5344CB8AC3E}">
        <p14:creationId xmlns:p14="http://schemas.microsoft.com/office/powerpoint/2010/main" val="18138352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a:t>
            </a:r>
            <a:r>
              <a:rPr lang="zh-CN" altLang="en-US" dirty="0"/>
              <a:t>理想国</a:t>
            </a:r>
            <a:r>
              <a:rPr lang="en-US" altLang="zh-CN" dirty="0"/>
              <a:t>》</a:t>
            </a:r>
            <a:r>
              <a:rPr lang="zh-CN" altLang="en-US" dirty="0"/>
              <a:t>的理念世界和影像世界</a:t>
            </a:r>
            <a:endParaRPr lang="en-US" dirty="0"/>
          </a:p>
        </p:txBody>
      </p:sp>
      <p:sp>
        <p:nvSpPr>
          <p:cNvPr id="4" name="内容占位符 3">
            <a:extLst>
              <a:ext uri="{FF2B5EF4-FFF2-40B4-BE49-F238E27FC236}">
                <a16:creationId xmlns:a16="http://schemas.microsoft.com/office/drawing/2014/main" id="{282D74F1-F438-4A4F-BB21-5F9C03DE81C2}"/>
              </a:ext>
            </a:extLst>
          </p:cNvPr>
          <p:cNvSpPr>
            <a:spLocks noGrp="1"/>
          </p:cNvSpPr>
          <p:nvPr>
            <p:ph idx="1"/>
          </p:nvPr>
        </p:nvSpPr>
        <p:spPr/>
        <p:txBody>
          <a:bodyPr/>
          <a:lstStyle/>
          <a:p>
            <a:r>
              <a:rPr lang="en-US" altLang="zh-CN" dirty="0"/>
              <a:t>1. </a:t>
            </a:r>
            <a:r>
              <a:rPr lang="zh-CN" altLang="en-US" dirty="0"/>
              <a:t>影像：感官所能感受到的现象</a:t>
            </a:r>
            <a:endParaRPr lang="en-US" altLang="zh-CN" dirty="0"/>
          </a:p>
          <a:p>
            <a:r>
              <a:rPr lang="en-US" altLang="zh-CN" dirty="0"/>
              <a:t>2. </a:t>
            </a:r>
            <a:r>
              <a:rPr lang="zh-CN" altLang="en-US" dirty="0"/>
              <a:t>意见：关于现象的认知</a:t>
            </a:r>
            <a:endParaRPr lang="en-US" altLang="zh-CN" dirty="0"/>
          </a:p>
          <a:p>
            <a:r>
              <a:rPr lang="en-US" altLang="zh-CN" dirty="0"/>
              <a:t>3. </a:t>
            </a:r>
            <a:r>
              <a:rPr lang="zh-CN" altLang="en-US" dirty="0"/>
              <a:t>理智：把意见当成影像，基于范畴、逻辑假设，推导出结论；假设的真实程度影响结果的真实度。由以辩证法为主轴的训练提升到理性层面。</a:t>
            </a:r>
            <a:endParaRPr lang="en-US" altLang="zh-CN" dirty="0"/>
          </a:p>
          <a:p>
            <a:r>
              <a:rPr lang="en-US" dirty="0"/>
              <a:t>4. </a:t>
            </a:r>
            <a:r>
              <a:rPr lang="zh-CN" altLang="en-US" dirty="0"/>
              <a:t>理性：超越假设，接近实相</a:t>
            </a:r>
            <a:endParaRPr lang="en-US" dirty="0"/>
          </a:p>
        </p:txBody>
      </p:sp>
    </p:spTree>
    <p:extLst>
      <p:ext uri="{BB962C8B-B14F-4D97-AF65-F5344CB8AC3E}">
        <p14:creationId xmlns:p14="http://schemas.microsoft.com/office/powerpoint/2010/main" val="8964935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2" y="140707"/>
            <a:ext cx="8770524" cy="4488443"/>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defRPr/>
            </a:pPr>
            <a:r>
              <a:rPr lang="zh-CN" altLang="en-US" sz="2400" b="1" kern="1200" dirty="0">
                <a:solidFill>
                  <a:prstClr val="white"/>
                </a:solidFill>
                <a:latin typeface="Bank Gothic Medium" pitchFamily="2" charset="77"/>
                <a:ea typeface="宋体" panose="02010600030101010101" pitchFamily="2" charset="-122"/>
              </a:rPr>
              <a:t>参考文献</a:t>
            </a:r>
            <a:endParaRPr lang="en-US" altLang="zh-CN" sz="2400" b="1" kern="1200" dirty="0">
              <a:solidFill>
                <a:prstClr val="white"/>
              </a:solidFill>
              <a:latin typeface="Bank Gothic Medium" pitchFamily="2" charset="77"/>
              <a:ea typeface="宋体" panose="02010600030101010101" pitchFamily="2" charset="-122"/>
            </a:endParaRPr>
          </a:p>
          <a:p>
            <a:pPr defTabSz="685800">
              <a:buClrTx/>
              <a:defRPr/>
            </a:pPr>
            <a:endParaRPr lang="en-US" sz="2400" b="1" kern="1200" dirty="0">
              <a:solidFill>
                <a:srgbClr val="FF0000"/>
              </a:solidFill>
              <a:latin typeface="Bank Gothic Medium" pitchFamily="2" charset="77"/>
            </a:endParaRPr>
          </a:p>
          <a:p>
            <a:pPr indent="-342900" defTabSz="685800" eaLnBrk="0">
              <a:buClrTx/>
              <a:buFontTx/>
              <a:buAutoNum type="arabicPeriod"/>
              <a:defRPr/>
            </a:pPr>
            <a:r>
              <a:rPr lang="en-US" altLang="zh-CN" sz="1800" b="1" kern="1200" dirty="0">
                <a:solidFill>
                  <a:prstClr val="white"/>
                </a:solidFill>
                <a:latin typeface="Bank Gothic Medium" pitchFamily="2" charset="77"/>
                <a:ea typeface="宋体" panose="02010600030101010101" pitchFamily="2" charset="-122"/>
              </a:rPr>
              <a:t>Computational Thinking and System Design NAND2GO, Supervised by Dr. Ben Koo, Spring 2019.</a:t>
            </a:r>
          </a:p>
          <a:p>
            <a:pPr indent="-342900" defTabSz="685800" eaLnBrk="0">
              <a:buClrTx/>
              <a:buFontTx/>
              <a:buAutoNum type="arabicPeriod"/>
              <a:defRPr/>
            </a:pPr>
            <a:r>
              <a:rPr lang="en-US" altLang="zh-CN" sz="1800" b="1" kern="1200" dirty="0">
                <a:solidFill>
                  <a:prstClr val="white"/>
                </a:solidFill>
                <a:latin typeface="Bank Gothic Medium" pitchFamily="2" charset="77"/>
                <a:ea typeface="宋体" panose="02010600030101010101" pitchFamily="2" charset="-122"/>
              </a:rPr>
              <a:t>Elements of Computing Systems, Nisan &amp; </a:t>
            </a:r>
            <a:r>
              <a:rPr lang="en-US" altLang="zh-CN" sz="1800" b="1" kern="1200" dirty="0" err="1">
                <a:solidFill>
                  <a:prstClr val="white"/>
                </a:solidFill>
                <a:latin typeface="Bank Gothic Medium" pitchFamily="2" charset="77"/>
                <a:ea typeface="宋体" panose="02010600030101010101" pitchFamily="2" charset="-122"/>
              </a:rPr>
              <a:t>Schocken</a:t>
            </a:r>
            <a:r>
              <a:rPr lang="en-US" altLang="zh-CN" sz="1800" b="1" kern="1200" dirty="0">
                <a:solidFill>
                  <a:prstClr val="white"/>
                </a:solidFill>
                <a:latin typeface="Bank Gothic Medium" pitchFamily="2" charset="77"/>
                <a:ea typeface="宋体" panose="02010600030101010101" pitchFamily="2" charset="-122"/>
              </a:rPr>
              <a:t>, MIT Press, </a:t>
            </a:r>
            <a:r>
              <a:rPr lang="en-US" altLang="zh-CN" sz="1800" b="1" u="sng" kern="1200" dirty="0">
                <a:solidFill>
                  <a:srgbClr val="FFFF00"/>
                </a:solidFill>
                <a:latin typeface="Bank Gothic Medium" pitchFamily="2" charset="77"/>
                <a:ea typeface="宋体" panose="02010600030101010101" pitchFamily="2" charset="-122"/>
                <a:hlinkClick r:id="rId3">
                  <a:extLst>
                    <a:ext uri="{A12FA001-AC4F-418D-AE19-62706E023703}">
                      <ahyp:hlinkClr xmlns:ahyp="http://schemas.microsoft.com/office/drawing/2018/hyperlinkcolor" val="tx"/>
                    </a:ext>
                  </a:extLst>
                </a:hlinkClick>
              </a:rPr>
              <a:t>www.nand2tetris</a:t>
            </a:r>
            <a:r>
              <a:rPr lang="en-US" altLang="zh-CN" sz="1800" b="1" u="sng" dirty="0">
                <a:solidFill>
                  <a:srgbClr val="FFFF00"/>
                </a:solidFill>
                <a:latin typeface="Bank Gothic Medium" pitchFamily="2" charset="77"/>
                <a:ea typeface="宋体" panose="02010600030101010101" pitchFamily="2" charset="-122"/>
                <a:hlinkClick r:id="rId3">
                  <a:extLst>
                    <a:ext uri="{A12FA001-AC4F-418D-AE19-62706E023703}">
                      <ahyp:hlinkClr xmlns:ahyp="http://schemas.microsoft.com/office/drawing/2018/hyperlinkcolor" val="tx"/>
                    </a:ext>
                  </a:extLst>
                </a:hlinkClick>
              </a:rPr>
              <a:t>.org</a:t>
            </a:r>
            <a:r>
              <a:rPr lang="en-US" altLang="zh-CN" sz="1800" b="1" dirty="0">
                <a:solidFill>
                  <a:schemeClr val="bg1"/>
                </a:solidFill>
                <a:latin typeface="Bank Gothic Medium" pitchFamily="2" charset="77"/>
                <a:ea typeface="宋体" panose="02010600030101010101" pitchFamily="2" charset="-122"/>
              </a:rPr>
              <a:t>,  Chapter3: Sequential Logic.</a:t>
            </a:r>
            <a:endParaRPr lang="en-US" altLang="zh-CN" sz="1800" b="1" kern="1200" dirty="0">
              <a:solidFill>
                <a:schemeClr val="bg1"/>
              </a:solidFill>
              <a:latin typeface="Bank Gothic Medium" pitchFamily="2" charset="77"/>
              <a:ea typeface="宋体" panose="02010600030101010101" pitchFamily="2" charset="-122"/>
            </a:endParaRPr>
          </a:p>
          <a:p>
            <a:pPr indent="-342900" defTabSz="685800" eaLnBrk="0">
              <a:buClrTx/>
              <a:buFontTx/>
              <a:buAutoNum type="arabicPeriod"/>
              <a:defRPr/>
            </a:pPr>
            <a:r>
              <a:rPr lang="zh-CN" altLang="en-US" sz="1800" b="1" kern="1200" dirty="0">
                <a:solidFill>
                  <a:prstClr val="white"/>
                </a:solidFill>
                <a:latin typeface="Bank Gothic Medium" pitchFamily="2" charset="77"/>
                <a:ea typeface="宋体" panose="02010600030101010101" pitchFamily="2" charset="-122"/>
              </a:rPr>
              <a:t>理想国</a:t>
            </a:r>
            <a:r>
              <a:rPr lang="zh-CN" altLang="en-US" sz="1800" b="1" dirty="0">
                <a:solidFill>
                  <a:prstClr val="white"/>
                </a:solidFill>
                <a:latin typeface="Bank Gothic Medium" pitchFamily="2" charset="77"/>
                <a:ea typeface="宋体" panose="02010600030101010101" pitchFamily="2" charset="-122"/>
              </a:rPr>
              <a:t>，</a:t>
            </a:r>
            <a:r>
              <a:rPr lang="en-US" altLang="zh-CN" sz="1800" b="1" dirty="0">
                <a:solidFill>
                  <a:prstClr val="white"/>
                </a:solidFill>
                <a:latin typeface="Bank Gothic Medium" pitchFamily="2" charset="77"/>
                <a:ea typeface="宋体" panose="02010600030101010101" pitchFamily="2" charset="-122"/>
              </a:rPr>
              <a:t>[</a:t>
            </a:r>
            <a:r>
              <a:rPr lang="zh-CN" altLang="en-US" sz="1800" b="1" dirty="0">
                <a:solidFill>
                  <a:prstClr val="white"/>
                </a:solidFill>
                <a:latin typeface="Bank Gothic Medium" pitchFamily="2" charset="77"/>
                <a:ea typeface="宋体" panose="02010600030101010101" pitchFamily="2" charset="-122"/>
              </a:rPr>
              <a:t>古希腊</a:t>
            </a:r>
            <a:r>
              <a:rPr lang="en-US" altLang="zh-CN" sz="1800" b="1" dirty="0">
                <a:solidFill>
                  <a:prstClr val="white"/>
                </a:solidFill>
                <a:latin typeface="Bank Gothic Medium" pitchFamily="2" charset="77"/>
                <a:ea typeface="宋体" panose="02010600030101010101" pitchFamily="2" charset="-122"/>
              </a:rPr>
              <a:t>] </a:t>
            </a:r>
            <a:r>
              <a:rPr lang="zh-CN" altLang="en-US" sz="1800" b="1" kern="1200" dirty="0">
                <a:solidFill>
                  <a:prstClr val="white"/>
                </a:solidFill>
                <a:latin typeface="Bank Gothic Medium" pitchFamily="2" charset="77"/>
                <a:ea typeface="宋体" panose="02010600030101010101" pitchFamily="2" charset="-122"/>
              </a:rPr>
              <a:t>柏拉图</a:t>
            </a:r>
            <a:r>
              <a:rPr lang="zh-CN" altLang="en-US" sz="1800" b="1" dirty="0">
                <a:solidFill>
                  <a:prstClr val="white"/>
                </a:solidFill>
                <a:latin typeface="Bank Gothic Medium" pitchFamily="2" charset="77"/>
              </a:rPr>
              <a:t>著，郭斌和、张竹明译</a:t>
            </a:r>
            <a:r>
              <a:rPr lang="zh-CN" altLang="en-US" sz="1800" b="1" dirty="0">
                <a:solidFill>
                  <a:prstClr val="white"/>
                </a:solidFill>
                <a:latin typeface="Bank Gothic Medium" pitchFamily="2" charset="77"/>
                <a:ea typeface="宋体" panose="02010600030101010101" pitchFamily="2" charset="-122"/>
              </a:rPr>
              <a:t>，商务印书馆，</a:t>
            </a:r>
            <a:r>
              <a:rPr lang="en-US" altLang="zh-CN" sz="1800" b="1" dirty="0">
                <a:solidFill>
                  <a:prstClr val="white"/>
                </a:solidFill>
                <a:latin typeface="Bank Gothic Medium" pitchFamily="2" charset="77"/>
              </a:rPr>
              <a:t>1986</a:t>
            </a:r>
            <a:r>
              <a:rPr lang="zh-CN" altLang="en-US" sz="1800" b="1" dirty="0">
                <a:solidFill>
                  <a:prstClr val="white"/>
                </a:solidFill>
                <a:latin typeface="Bank Gothic Medium" pitchFamily="2" charset="77"/>
                <a:ea typeface="宋体" panose="02010600030101010101" pitchFamily="2" charset="-122"/>
              </a:rPr>
              <a:t>年版。</a:t>
            </a:r>
            <a:endParaRPr lang="en-US" altLang="zh-CN" sz="1800" b="1" kern="1200" dirty="0">
              <a:solidFill>
                <a:prstClr val="white"/>
              </a:solidFill>
              <a:latin typeface="Bank Gothic Medium" pitchFamily="2" charset="77"/>
              <a:ea typeface="宋体" panose="02010600030101010101" pitchFamily="2" charset="-122"/>
            </a:endParaRPr>
          </a:p>
          <a:p>
            <a:pPr lvl="0">
              <a:defRPr/>
            </a:pPr>
            <a:r>
              <a:rPr lang="en-US" altLang="zh-CN" sz="1800" b="1" kern="1200" dirty="0">
                <a:solidFill>
                  <a:prstClr val="white"/>
                </a:solidFill>
                <a:latin typeface="Bank Gothic Medium" pitchFamily="2" charset="77"/>
                <a:ea typeface="宋体" panose="02010600030101010101" pitchFamily="2" charset="-122"/>
              </a:rPr>
              <a:t>4.   </a:t>
            </a:r>
            <a:r>
              <a:rPr lang="zh-CN" altLang="en-US" sz="1800" b="1" kern="1200" dirty="0">
                <a:solidFill>
                  <a:prstClr val="white"/>
                </a:solidFill>
                <a:latin typeface="Bank Gothic Medium" pitchFamily="2" charset="77"/>
                <a:ea typeface="宋体" panose="02010600030101010101" pitchFamily="2" charset="-122"/>
              </a:rPr>
              <a:t>清华大学</a:t>
            </a:r>
            <a:r>
              <a:rPr lang="zh-CN" altLang="en-US" sz="1800" b="1" dirty="0">
                <a:solidFill>
                  <a:prstClr val="white"/>
                </a:solidFill>
                <a:latin typeface="Bank Gothic Medium" pitchFamily="2" charset="77"/>
              </a:rPr>
              <a:t>校歌，汪鸾翔先生作词，张慧珍女士作曲，评审于</a:t>
            </a:r>
            <a:r>
              <a:rPr lang="en-US" altLang="zh-CN" sz="1800" b="1" dirty="0">
                <a:solidFill>
                  <a:prstClr val="white"/>
                </a:solidFill>
                <a:latin typeface="Bank Gothic Medium" pitchFamily="2" charset="77"/>
              </a:rPr>
              <a:t>1923</a:t>
            </a:r>
            <a:r>
              <a:rPr lang="zh-CN" altLang="en-US" sz="1800" b="1" dirty="0">
                <a:solidFill>
                  <a:prstClr val="white"/>
                </a:solidFill>
                <a:latin typeface="Bank Gothic Medium" pitchFamily="2" charset="77"/>
              </a:rPr>
              <a:t>年前后</a:t>
            </a:r>
            <a:r>
              <a:rPr lang="zh-CN" altLang="en-US" sz="1800" b="1" dirty="0">
                <a:solidFill>
                  <a:prstClr val="white"/>
                </a:solidFill>
                <a:latin typeface="Bank Gothic Medium" pitchFamily="2" charset="77"/>
                <a:ea typeface="宋体" panose="02010600030101010101" pitchFamily="2" charset="-122"/>
              </a:rPr>
              <a:t>。</a:t>
            </a:r>
            <a:endParaRPr lang="en-US" altLang="zh-CN" sz="1800" b="1" kern="1200" dirty="0">
              <a:solidFill>
                <a:prstClr val="white"/>
              </a:solidFill>
              <a:latin typeface="Bank Gothic Medium" pitchFamily="2" charset="77"/>
              <a:ea typeface="宋体" panose="02010600030101010101" pitchFamily="2" charset="-122"/>
            </a:endParaRPr>
          </a:p>
          <a:p>
            <a:pPr defTabSz="685800">
              <a:buClrTx/>
              <a:defRPr/>
            </a:pPr>
            <a:endParaRPr lang="en-US" altLang="zh-CN" sz="1800" b="1" kern="1200" dirty="0">
              <a:solidFill>
                <a:prstClr val="black">
                  <a:lumMod val="95000"/>
                  <a:lumOff val="5000"/>
                </a:prstClr>
              </a:solidFill>
              <a:latin typeface="Bank Gothic Medium" pitchFamily="2" charset="77"/>
              <a:ea typeface="宋体" panose="02010600030101010101" pitchFamily="2" charset="-122"/>
            </a:endParaRPr>
          </a:p>
          <a:p>
            <a:pPr defTabSz="685800">
              <a:buClrTx/>
              <a:defRPr/>
            </a:pPr>
            <a:endParaRPr lang="zh-CN" altLang="en-US" sz="1800" b="1" kern="1200" dirty="0">
              <a:solidFill>
                <a:prstClr val="black">
                  <a:lumMod val="95000"/>
                  <a:lumOff val="5000"/>
                </a:prstClr>
              </a:solidFill>
              <a:latin typeface="Bank Gothic Medium" pitchFamily="2" charset="77"/>
              <a:ea typeface="宋体" panose="02010600030101010101" pitchFamily="2" charset="-122"/>
            </a:endParaRPr>
          </a:p>
          <a:p>
            <a:pPr defTabSz="685800">
              <a:buClrTx/>
              <a:defRPr/>
            </a:pPr>
            <a:r>
              <a:rPr lang="en-US" sz="1800" b="1" kern="1200" dirty="0">
                <a:solidFill>
                  <a:prstClr val="black">
                    <a:lumMod val="95000"/>
                    <a:lumOff val="5000"/>
                  </a:prstClr>
                </a:solidFill>
                <a:latin typeface="Bank Gothic Medium" pitchFamily="2" charset="77"/>
              </a:rPr>
              <a:t>.</a:t>
            </a:r>
          </a:p>
        </p:txBody>
      </p:sp>
    </p:spTree>
    <p:extLst>
      <p:ext uri="{BB962C8B-B14F-4D97-AF65-F5344CB8AC3E}">
        <p14:creationId xmlns:p14="http://schemas.microsoft.com/office/powerpoint/2010/main" val="18615221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产业分析报告模板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42782436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17625248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0143831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Larger Contexts</a:t>
            </a:r>
            <a:endParaRPr dirty="0">
              <a:solidFill>
                <a:schemeClr val="tx1"/>
              </a:solidFill>
            </a:endParaRPr>
          </a:p>
        </p:txBody>
      </p:sp>
      <p:pic>
        <p:nvPicPr>
          <p:cNvPr id="2" name="Picture 1">
            <a:extLst>
              <a:ext uri="{FF2B5EF4-FFF2-40B4-BE49-F238E27FC236}">
                <a16:creationId xmlns:a16="http://schemas.microsoft.com/office/drawing/2014/main" id="{89EA93A6-1FF7-584C-B713-561098D7DFF3}"/>
              </a:ext>
            </a:extLst>
          </p:cNvPr>
          <p:cNvPicPr>
            <a:picLocks noChangeAspect="1"/>
          </p:cNvPicPr>
          <p:nvPr/>
        </p:nvPicPr>
        <p:blipFill>
          <a:blip r:embed="rId3"/>
          <a:stretch>
            <a:fillRect/>
          </a:stretch>
        </p:blipFill>
        <p:spPr>
          <a:xfrm>
            <a:off x="3288190" y="1017723"/>
            <a:ext cx="2414921" cy="3665677"/>
          </a:xfrm>
          <a:prstGeom prst="rect">
            <a:avLst/>
          </a:prstGeom>
        </p:spPr>
      </p:pic>
      <p:pic>
        <p:nvPicPr>
          <p:cNvPr id="3" name="Picture 2">
            <a:extLst>
              <a:ext uri="{FF2B5EF4-FFF2-40B4-BE49-F238E27FC236}">
                <a16:creationId xmlns:a16="http://schemas.microsoft.com/office/drawing/2014/main" id="{5F65E520-30E5-1649-AE47-BCB696CF1BB1}"/>
              </a:ext>
            </a:extLst>
          </p:cNvPr>
          <p:cNvPicPr>
            <a:picLocks noChangeAspect="1"/>
          </p:cNvPicPr>
          <p:nvPr/>
        </p:nvPicPr>
        <p:blipFill>
          <a:blip r:embed="rId4"/>
          <a:stretch>
            <a:fillRect/>
          </a:stretch>
        </p:blipFill>
        <p:spPr>
          <a:xfrm>
            <a:off x="6140381" y="1032798"/>
            <a:ext cx="2423488" cy="3665677"/>
          </a:xfrm>
          <a:prstGeom prst="rect">
            <a:avLst/>
          </a:prstGeom>
        </p:spPr>
      </p:pic>
      <p:pic>
        <p:nvPicPr>
          <p:cNvPr id="4" name="Picture 3">
            <a:extLst>
              <a:ext uri="{FF2B5EF4-FFF2-40B4-BE49-F238E27FC236}">
                <a16:creationId xmlns:a16="http://schemas.microsoft.com/office/drawing/2014/main" id="{70A4D9F6-CFAF-384C-A40A-213367320262}"/>
              </a:ext>
            </a:extLst>
          </p:cNvPr>
          <p:cNvPicPr>
            <a:picLocks noChangeAspect="1"/>
          </p:cNvPicPr>
          <p:nvPr/>
        </p:nvPicPr>
        <p:blipFill>
          <a:blip r:embed="rId5"/>
          <a:stretch>
            <a:fillRect/>
          </a:stretch>
        </p:blipFill>
        <p:spPr>
          <a:xfrm>
            <a:off x="402220" y="1017724"/>
            <a:ext cx="2448701" cy="3665677"/>
          </a:xfrm>
          <a:prstGeom prst="rect">
            <a:avLst/>
          </a:prstGeom>
        </p:spPr>
      </p:pic>
    </p:spTree>
    <p:extLst>
      <p:ext uri="{BB962C8B-B14F-4D97-AF65-F5344CB8AC3E}">
        <p14:creationId xmlns:p14="http://schemas.microsoft.com/office/powerpoint/2010/main" val="19483789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do people study the following subjects?</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hlinkClick r:id="rId3"/>
              </a:rPr>
              <a:t>Macro Economics</a:t>
            </a:r>
            <a:r>
              <a:rPr lang="en-TW" dirty="0"/>
              <a:t>, Societal Cybernetics</a:t>
            </a:r>
          </a:p>
          <a:p>
            <a:pPr lvl="1"/>
            <a:r>
              <a:rPr lang="en-TW" dirty="0"/>
              <a:t>Identify human behavioral patterns at scale</a:t>
            </a:r>
          </a:p>
          <a:p>
            <a:endParaRPr lang="en-US" dirty="0"/>
          </a:p>
          <a:p>
            <a:r>
              <a:rPr lang="en-US" dirty="0">
                <a:hlinkClick r:id="rId4"/>
              </a:rPr>
              <a:t>Environmental Science</a:t>
            </a:r>
            <a:r>
              <a:rPr lang="en-US" dirty="0"/>
              <a:t>, </a:t>
            </a:r>
            <a:r>
              <a:rPr lang="en-US" dirty="0">
                <a:hlinkClick r:id="rId5"/>
              </a:rPr>
              <a:t>Oceanography</a:t>
            </a:r>
            <a:endParaRPr lang="en-TW" dirty="0"/>
          </a:p>
          <a:p>
            <a:pPr lvl="1"/>
            <a:r>
              <a:rPr lang="en-TW" dirty="0"/>
              <a:t>Where we live and how we survive on the planet</a:t>
            </a:r>
          </a:p>
          <a:p>
            <a:endParaRPr lang="en-TW" dirty="0"/>
          </a:p>
          <a:p>
            <a:r>
              <a:rPr lang="en-US" dirty="0">
                <a:hlinkClick r:id="rId6"/>
              </a:rPr>
              <a:t>Cosmology</a:t>
            </a:r>
            <a:endParaRPr lang="en-TW" dirty="0"/>
          </a:p>
          <a:p>
            <a:pPr lvl="1"/>
            <a:r>
              <a:rPr lang="en-TW" dirty="0"/>
              <a:t>The origin of space, time, energy and all the fundamental things relevant in </a:t>
            </a:r>
            <a:r>
              <a:rPr lang="en-TW" b="1" i="1" dirty="0"/>
              <a:t>our universe</a:t>
            </a:r>
            <a:r>
              <a:rPr lang="en-TW" dirty="0"/>
              <a:t>.</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dirty="0"/>
          </a:p>
        </p:txBody>
      </p:sp>
      <p:pic>
        <p:nvPicPr>
          <p:cNvPr id="1026" name="Picture 2" descr="Professor Stephen Hawking speaks about &quot;Why We Should Go into Space&quot; for the NASA Lecture Series, April 21, 2008.">
            <a:hlinkClick r:id="rId7"/>
            <a:extLst>
              <a:ext uri="{FF2B5EF4-FFF2-40B4-BE49-F238E27FC236}">
                <a16:creationId xmlns:a16="http://schemas.microsoft.com/office/drawing/2014/main" id="{682956FC-ABAB-384B-A3C4-A4CC87CF5F0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5463" y="1017725"/>
            <a:ext cx="2290691" cy="281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794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9301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13748229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Alan Turing’s Papers</a:t>
            </a:r>
            <a:endParaRPr dirty="0">
              <a:solidFill>
                <a:schemeClr val="tx1"/>
              </a:solidFill>
            </a:endParaRPr>
          </a:p>
        </p:txBody>
      </p:sp>
      <p:pic>
        <p:nvPicPr>
          <p:cNvPr id="3" name="Picture 2">
            <a:hlinkClick r:id="rId3"/>
            <a:extLst>
              <a:ext uri="{FF2B5EF4-FFF2-40B4-BE49-F238E27FC236}">
                <a16:creationId xmlns:a16="http://schemas.microsoft.com/office/drawing/2014/main" id="{CE389DC1-1371-9241-BB62-2FEE7EF82E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57015" y="1062345"/>
            <a:ext cx="2420409" cy="1944068"/>
          </a:xfrm>
          <a:prstGeom prst="rect">
            <a:avLst/>
          </a:prstGeom>
        </p:spPr>
      </p:pic>
      <p:sp>
        <p:nvSpPr>
          <p:cNvPr id="7" name="TextBox 6">
            <a:extLst>
              <a:ext uri="{FF2B5EF4-FFF2-40B4-BE49-F238E27FC236}">
                <a16:creationId xmlns:a16="http://schemas.microsoft.com/office/drawing/2014/main" id="{86F87C81-A684-354F-9540-504D4D9D49B6}"/>
              </a:ext>
            </a:extLst>
          </p:cNvPr>
          <p:cNvSpPr txBox="1"/>
          <p:nvPr/>
        </p:nvSpPr>
        <p:spPr>
          <a:xfrm>
            <a:off x="3489653" y="2996531"/>
            <a:ext cx="2355132" cy="200055"/>
          </a:xfrm>
          <a:prstGeom prst="rect">
            <a:avLst/>
          </a:prstGeom>
          <a:noFill/>
        </p:spPr>
        <p:txBody>
          <a:bodyPr wrap="none" rtlCol="0">
            <a:spAutoFit/>
          </a:bodyPr>
          <a:lstStyle/>
          <a:p>
            <a:r>
              <a:rPr lang="en-US" sz="700" dirty="0">
                <a:hlinkClick r:id="rId5"/>
              </a:rPr>
              <a:t>http://</a:t>
            </a:r>
            <a:r>
              <a:rPr lang="en-US" sz="700" dirty="0" err="1">
                <a:hlinkClick r:id="rId5"/>
              </a:rPr>
              <a:t>sitn.hms.harvard.edu</a:t>
            </a:r>
            <a:r>
              <a:rPr lang="en-US" sz="700" dirty="0">
                <a:hlinkClick r:id="rId5"/>
              </a:rPr>
              <a:t>/flash/2012/morphogenesis/</a:t>
            </a:r>
            <a:endParaRPr lang="en-TW" sz="700" dirty="0"/>
          </a:p>
        </p:txBody>
      </p:sp>
      <p:sp>
        <p:nvSpPr>
          <p:cNvPr id="8" name="TextBox 7">
            <a:extLst>
              <a:ext uri="{FF2B5EF4-FFF2-40B4-BE49-F238E27FC236}">
                <a16:creationId xmlns:a16="http://schemas.microsoft.com/office/drawing/2014/main" id="{2630CDB9-1F0D-0F48-A7CC-75B578E51481}"/>
              </a:ext>
            </a:extLst>
          </p:cNvPr>
          <p:cNvSpPr txBox="1"/>
          <p:nvPr/>
        </p:nvSpPr>
        <p:spPr>
          <a:xfrm>
            <a:off x="377326" y="3484281"/>
            <a:ext cx="3079689" cy="200055"/>
          </a:xfrm>
          <a:prstGeom prst="rect">
            <a:avLst/>
          </a:prstGeom>
          <a:noFill/>
        </p:spPr>
        <p:txBody>
          <a:bodyPr wrap="none" rtlCol="0">
            <a:spAutoFit/>
          </a:bodyPr>
          <a:lstStyle/>
          <a:p>
            <a:r>
              <a:rPr lang="en-US" sz="700" dirty="0">
                <a:hlinkClick r:id="rId6"/>
              </a:rPr>
              <a:t>https://</a:t>
            </a:r>
            <a:r>
              <a:rPr lang="en-US" sz="700" dirty="0" err="1">
                <a:hlinkClick r:id="rId6"/>
              </a:rPr>
              <a:t>www.mathtube.org</a:t>
            </a:r>
            <a:r>
              <a:rPr lang="en-US" sz="700" dirty="0">
                <a:hlinkClick r:id="rId6"/>
              </a:rPr>
              <a:t>/lecture/video/</a:t>
            </a:r>
            <a:r>
              <a:rPr lang="en-US" sz="700" dirty="0" err="1">
                <a:hlinkClick r:id="rId6"/>
              </a:rPr>
              <a:t>alan</a:t>
            </a:r>
            <a:r>
              <a:rPr lang="en-US" sz="700" dirty="0">
                <a:hlinkClick r:id="rId6"/>
              </a:rPr>
              <a:t>-</a:t>
            </a:r>
            <a:r>
              <a:rPr lang="en-US" sz="700" dirty="0" err="1">
                <a:hlinkClick r:id="rId6"/>
              </a:rPr>
              <a:t>turing</a:t>
            </a:r>
            <a:r>
              <a:rPr lang="en-US" sz="700" dirty="0">
                <a:hlinkClick r:id="rId6"/>
              </a:rPr>
              <a:t>-and-decision-problem</a:t>
            </a:r>
            <a:endParaRPr lang="en-TW" sz="700" dirty="0"/>
          </a:p>
        </p:txBody>
      </p:sp>
      <p:pic>
        <p:nvPicPr>
          <p:cNvPr id="10" name="Picture 9">
            <a:hlinkClick r:id="rId7"/>
            <a:extLst>
              <a:ext uri="{FF2B5EF4-FFF2-40B4-BE49-F238E27FC236}">
                <a16:creationId xmlns:a16="http://schemas.microsoft.com/office/drawing/2014/main" id="{1A3F4CB8-5D21-134A-BD28-5559F38828A4}"/>
              </a:ext>
            </a:extLst>
          </p:cNvPr>
          <p:cNvPicPr>
            <a:picLocks noChangeAspect="1"/>
          </p:cNvPicPr>
          <p:nvPr/>
        </p:nvPicPr>
        <p:blipFill>
          <a:blip r:embed="rId8"/>
          <a:stretch>
            <a:fillRect/>
          </a:stretch>
        </p:blipFill>
        <p:spPr>
          <a:xfrm>
            <a:off x="494458" y="1162373"/>
            <a:ext cx="2845427" cy="2277288"/>
          </a:xfrm>
          <a:prstGeom prst="rect">
            <a:avLst/>
          </a:prstGeom>
        </p:spPr>
      </p:pic>
      <p:pic>
        <p:nvPicPr>
          <p:cNvPr id="2" name="Picture 1">
            <a:hlinkClick r:id="rId9"/>
            <a:extLst>
              <a:ext uri="{FF2B5EF4-FFF2-40B4-BE49-F238E27FC236}">
                <a16:creationId xmlns:a16="http://schemas.microsoft.com/office/drawing/2014/main" id="{8D7A042A-E845-8847-93D9-E889A0D2688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77424" y="1162373"/>
            <a:ext cx="3122939" cy="1812339"/>
          </a:xfrm>
          <a:prstGeom prst="rect">
            <a:avLst/>
          </a:prstGeom>
        </p:spPr>
      </p:pic>
      <p:sp>
        <p:nvSpPr>
          <p:cNvPr id="9" name="TextBox 8">
            <a:extLst>
              <a:ext uri="{FF2B5EF4-FFF2-40B4-BE49-F238E27FC236}">
                <a16:creationId xmlns:a16="http://schemas.microsoft.com/office/drawing/2014/main" id="{08831A52-1888-DB45-9E9E-800843BA3710}"/>
              </a:ext>
            </a:extLst>
          </p:cNvPr>
          <p:cNvSpPr txBox="1"/>
          <p:nvPr/>
        </p:nvSpPr>
        <p:spPr>
          <a:xfrm>
            <a:off x="6261327" y="3005576"/>
            <a:ext cx="2499402" cy="200055"/>
          </a:xfrm>
          <a:prstGeom prst="rect">
            <a:avLst/>
          </a:prstGeom>
          <a:noFill/>
        </p:spPr>
        <p:txBody>
          <a:bodyPr wrap="none" rtlCol="0">
            <a:spAutoFit/>
          </a:bodyPr>
          <a:lstStyle/>
          <a:p>
            <a:r>
              <a:rPr lang="en-US" sz="700" dirty="0">
                <a:hlinkClick r:id="rId9"/>
              </a:rPr>
              <a:t>https://</a:t>
            </a:r>
            <a:r>
              <a:rPr lang="en-US" sz="700" dirty="0" err="1">
                <a:hlinkClick r:id="rId9"/>
              </a:rPr>
              <a:t>www.csee.umbc.edu</a:t>
            </a:r>
            <a:r>
              <a:rPr lang="en-US" sz="700" dirty="0">
                <a:hlinkClick r:id="rId9"/>
              </a:rPr>
              <a:t>/courses/471/papers/</a:t>
            </a:r>
            <a:r>
              <a:rPr lang="en-US" sz="700" dirty="0" err="1">
                <a:hlinkClick r:id="rId9"/>
              </a:rPr>
              <a:t>turing.pdf</a:t>
            </a:r>
            <a:endParaRPr lang="en-TW" sz="700" dirty="0"/>
          </a:p>
        </p:txBody>
      </p:sp>
      <p:pic>
        <p:nvPicPr>
          <p:cNvPr id="4" name="Picture 3">
            <a:hlinkClick r:id="rId11"/>
            <a:extLst>
              <a:ext uri="{FF2B5EF4-FFF2-40B4-BE49-F238E27FC236}">
                <a16:creationId xmlns:a16="http://schemas.microsoft.com/office/drawing/2014/main" id="{D8F15178-4C5F-8143-A5F6-98AE84CEE108}"/>
              </a:ext>
            </a:extLst>
          </p:cNvPr>
          <p:cNvPicPr>
            <a:picLocks noChangeAspect="1"/>
          </p:cNvPicPr>
          <p:nvPr/>
        </p:nvPicPr>
        <p:blipFill>
          <a:blip r:embed="rId12"/>
          <a:stretch>
            <a:fillRect/>
          </a:stretch>
        </p:blipFill>
        <p:spPr>
          <a:xfrm>
            <a:off x="6884404" y="3344983"/>
            <a:ext cx="1108978" cy="1645722"/>
          </a:xfrm>
          <a:prstGeom prst="rect">
            <a:avLst/>
          </a:prstGeom>
        </p:spPr>
      </p:pic>
      <p:pic>
        <p:nvPicPr>
          <p:cNvPr id="5" name="Picture 4">
            <a:hlinkClick r:id="rId13"/>
            <a:extLst>
              <a:ext uri="{FF2B5EF4-FFF2-40B4-BE49-F238E27FC236}">
                <a16:creationId xmlns:a16="http://schemas.microsoft.com/office/drawing/2014/main" id="{00555AA2-FE0A-7044-A099-EEF6E0219E4E}"/>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603631" y="3512629"/>
            <a:ext cx="2127176" cy="1379286"/>
          </a:xfrm>
          <a:prstGeom prst="rect">
            <a:avLst/>
          </a:prstGeom>
        </p:spPr>
      </p:pic>
      <p:pic>
        <p:nvPicPr>
          <p:cNvPr id="6" name="Picture 5">
            <a:hlinkClick r:id="rId15"/>
            <a:extLst>
              <a:ext uri="{FF2B5EF4-FFF2-40B4-BE49-F238E27FC236}">
                <a16:creationId xmlns:a16="http://schemas.microsoft.com/office/drawing/2014/main" id="{D99B2725-72EE-F446-8F55-972DED40F8A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314389" y="3880265"/>
            <a:ext cx="993216" cy="644013"/>
          </a:xfrm>
          <a:prstGeom prst="rect">
            <a:avLst/>
          </a:prstGeom>
        </p:spPr>
      </p:pic>
      <p:pic>
        <p:nvPicPr>
          <p:cNvPr id="12" name="Picture 11">
            <a:hlinkClick r:id="rId17"/>
            <a:extLst>
              <a:ext uri="{FF2B5EF4-FFF2-40B4-BE49-F238E27FC236}">
                <a16:creationId xmlns:a16="http://schemas.microsoft.com/office/drawing/2014/main" id="{549586DC-0DCC-7245-814C-9A885A8A39E4}"/>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flipH="1">
            <a:off x="3107023" y="3880265"/>
            <a:ext cx="993216" cy="644013"/>
          </a:xfrm>
          <a:prstGeom prst="rect">
            <a:avLst/>
          </a:prstGeom>
        </p:spPr>
      </p:pic>
      <p:pic>
        <p:nvPicPr>
          <p:cNvPr id="13" name="Picture 12">
            <a:hlinkClick r:id="rId19"/>
            <a:extLst>
              <a:ext uri="{FF2B5EF4-FFF2-40B4-BE49-F238E27FC236}">
                <a16:creationId xmlns:a16="http://schemas.microsoft.com/office/drawing/2014/main" id="{6DB48BFA-DA4C-E748-9445-07AC06D62DE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25947" y="3728956"/>
            <a:ext cx="1982446" cy="1285441"/>
          </a:xfrm>
          <a:prstGeom prst="rect">
            <a:avLst/>
          </a:prstGeom>
        </p:spPr>
      </p:pic>
    </p:spTree>
    <p:extLst>
      <p:ext uri="{BB962C8B-B14F-4D97-AF65-F5344CB8AC3E}">
        <p14:creationId xmlns:p14="http://schemas.microsoft.com/office/powerpoint/2010/main" val="41899682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3656832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Tree>
    <p:extLst>
      <p:ext uri="{BB962C8B-B14F-4D97-AF65-F5344CB8AC3E}">
        <p14:creationId xmlns:p14="http://schemas.microsoft.com/office/powerpoint/2010/main" val="340235941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Non-Equilibrium Thermodynamics</a:t>
            </a:r>
            <a:endParaRPr dirty="0">
              <a:solidFill>
                <a:schemeClr val="tx1"/>
              </a:solidFill>
            </a:endParaRPr>
          </a:p>
        </p:txBody>
      </p:sp>
      <p:pic>
        <p:nvPicPr>
          <p:cNvPr id="5" name="Picture 4">
            <a:hlinkClick r:id="rId3"/>
            <a:extLst>
              <a:ext uri="{FF2B5EF4-FFF2-40B4-BE49-F238E27FC236}">
                <a16:creationId xmlns:a16="http://schemas.microsoft.com/office/drawing/2014/main" id="{13DF9114-B8C2-934C-B252-4E97D91C8284}"/>
              </a:ext>
            </a:extLst>
          </p:cNvPr>
          <p:cNvPicPr>
            <a:picLocks noChangeAspect="1"/>
          </p:cNvPicPr>
          <p:nvPr/>
        </p:nvPicPr>
        <p:blipFill>
          <a:blip r:embed="rId4"/>
          <a:stretch>
            <a:fillRect/>
          </a:stretch>
        </p:blipFill>
        <p:spPr>
          <a:xfrm>
            <a:off x="103221" y="1678487"/>
            <a:ext cx="5221592" cy="3385742"/>
          </a:xfrm>
          <a:prstGeom prst="rect">
            <a:avLst/>
          </a:prstGeom>
        </p:spPr>
      </p:pic>
      <p:pic>
        <p:nvPicPr>
          <p:cNvPr id="6" name="Picture 5">
            <a:hlinkClick r:id="rId5"/>
            <a:extLst>
              <a:ext uri="{FF2B5EF4-FFF2-40B4-BE49-F238E27FC236}">
                <a16:creationId xmlns:a16="http://schemas.microsoft.com/office/drawing/2014/main" id="{3A54257E-9AFE-9E45-B8FD-B742D5A6DBAB}"/>
              </a:ext>
            </a:extLst>
          </p:cNvPr>
          <p:cNvPicPr>
            <a:picLocks noChangeAspect="1"/>
          </p:cNvPicPr>
          <p:nvPr/>
        </p:nvPicPr>
        <p:blipFill>
          <a:blip r:embed="rId6"/>
          <a:stretch>
            <a:fillRect/>
          </a:stretch>
        </p:blipFill>
        <p:spPr>
          <a:xfrm>
            <a:off x="3942109" y="1099722"/>
            <a:ext cx="4540409" cy="2944055"/>
          </a:xfrm>
          <a:prstGeom prst="rect">
            <a:avLst/>
          </a:prstGeom>
        </p:spPr>
      </p:pic>
      <p:pic>
        <p:nvPicPr>
          <p:cNvPr id="7" name="Picture 6">
            <a:hlinkClick r:id="rId7"/>
            <a:extLst>
              <a:ext uri="{FF2B5EF4-FFF2-40B4-BE49-F238E27FC236}">
                <a16:creationId xmlns:a16="http://schemas.microsoft.com/office/drawing/2014/main" id="{F0CCC34D-45A0-B641-9350-72A6FA07B4D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22883" y="3574472"/>
            <a:ext cx="2709417" cy="1317111"/>
          </a:xfrm>
          <a:prstGeom prst="rect">
            <a:avLst/>
          </a:prstGeom>
        </p:spPr>
      </p:pic>
    </p:spTree>
    <p:extLst>
      <p:ext uri="{BB962C8B-B14F-4D97-AF65-F5344CB8AC3E}">
        <p14:creationId xmlns:p14="http://schemas.microsoft.com/office/powerpoint/2010/main" val="16819524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marks data content (Hyperlink in URL)</a:t>
            </a:r>
          </a:p>
          <a:p>
            <a:endParaRPr lang="en-US" dirty="0"/>
          </a:p>
          <a:p>
            <a:r>
              <a:rPr lang="en-US" b="1" dirty="0"/>
              <a:t>How/Intervention</a:t>
            </a:r>
            <a:r>
              <a:rPr lang="en-US" dirty="0"/>
              <a:t> demonstrates active intent (human free will)</a:t>
            </a:r>
          </a:p>
          <a:p>
            <a:endParaRPr lang="en-US" dirty="0"/>
          </a:p>
          <a:p>
            <a:r>
              <a:rPr lang="en-US" b="1" dirty="0"/>
              <a:t>Why/Counterfactuals</a:t>
            </a:r>
            <a:r>
              <a:rPr lang="en-US" dirty="0"/>
              <a:t> checks on associations by breaking symmetry</a:t>
            </a:r>
          </a:p>
          <a:p>
            <a:pPr lvl="1"/>
            <a:r>
              <a:rPr lang="en-US" dirty="0"/>
              <a:t>Branching on the assumptions/contextual groundings </a:t>
            </a:r>
          </a:p>
          <a:p>
            <a:pPr marL="114300" indent="0">
              <a:buNone/>
            </a:pPr>
            <a:endParaRPr lang="en-US" dirty="0"/>
          </a:p>
          <a:p>
            <a:r>
              <a:rPr lang="en-US" dirty="0"/>
              <a:t>It is the simplicity of data types (associations) that enables scale</a:t>
            </a:r>
          </a:p>
          <a:p>
            <a:pPr lvl="1"/>
            <a:r>
              <a:rPr lang="en-US" dirty="0"/>
              <a:t>All data types share the </a:t>
            </a:r>
            <a:r>
              <a:rPr lang="en-US" b="1" dirty="0">
                <a:solidFill>
                  <a:srgbClr val="FF0000"/>
                </a:solidFill>
              </a:rPr>
              <a:t>same basic type </a:t>
            </a:r>
            <a:r>
              <a:rPr lang="en-US" dirty="0"/>
              <a:t>(association/arrow/label/named object)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142</a:t>
            </a:fld>
            <a:endParaRPr lang="en" dirty="0"/>
          </a:p>
        </p:txBody>
      </p:sp>
    </p:spTree>
    <p:extLst>
      <p:ext uri="{BB962C8B-B14F-4D97-AF65-F5344CB8AC3E}">
        <p14:creationId xmlns:p14="http://schemas.microsoft.com/office/powerpoint/2010/main" val="17974866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Surprising Simplicity of Everything</a:t>
            </a:r>
            <a:endParaRPr dirty="0">
              <a:solidFill>
                <a:schemeClr val="tx1"/>
              </a:solidFill>
            </a:endParaRPr>
          </a:p>
        </p:txBody>
      </p:sp>
      <p:pic>
        <p:nvPicPr>
          <p:cNvPr id="2" name="Picture 1">
            <a:hlinkClick r:id="rId3"/>
            <a:extLst>
              <a:ext uri="{FF2B5EF4-FFF2-40B4-BE49-F238E27FC236}">
                <a16:creationId xmlns:a16="http://schemas.microsoft.com/office/drawing/2014/main" id="{12BA1DAE-29C7-2C41-A234-D323A7277A4E}"/>
              </a:ext>
            </a:extLst>
          </p:cNvPr>
          <p:cNvPicPr>
            <a:picLocks noChangeAspect="1"/>
          </p:cNvPicPr>
          <p:nvPr/>
        </p:nvPicPr>
        <p:blipFill>
          <a:blip r:embed="rId4"/>
          <a:stretch>
            <a:fillRect/>
          </a:stretch>
        </p:blipFill>
        <p:spPr>
          <a:xfrm>
            <a:off x="311700" y="1811678"/>
            <a:ext cx="4608282" cy="2886797"/>
          </a:xfrm>
          <a:prstGeom prst="rect">
            <a:avLst/>
          </a:prstGeom>
        </p:spPr>
      </p:pic>
      <p:pic>
        <p:nvPicPr>
          <p:cNvPr id="4" name="Picture 3">
            <a:extLst>
              <a:ext uri="{FF2B5EF4-FFF2-40B4-BE49-F238E27FC236}">
                <a16:creationId xmlns:a16="http://schemas.microsoft.com/office/drawing/2014/main" id="{1B1FF312-1230-1F43-B13A-FAC57DC3E6DA}"/>
              </a:ext>
            </a:extLst>
          </p:cNvPr>
          <p:cNvPicPr>
            <a:picLocks noChangeAspect="1"/>
          </p:cNvPicPr>
          <p:nvPr/>
        </p:nvPicPr>
        <p:blipFill>
          <a:blip r:embed="rId5"/>
          <a:stretch>
            <a:fillRect/>
          </a:stretch>
        </p:blipFill>
        <p:spPr>
          <a:xfrm>
            <a:off x="5278882" y="1103866"/>
            <a:ext cx="2456942" cy="3773646"/>
          </a:xfrm>
          <a:prstGeom prst="rect">
            <a:avLst/>
          </a:prstGeom>
        </p:spPr>
      </p:pic>
    </p:spTree>
    <p:extLst>
      <p:ext uri="{BB962C8B-B14F-4D97-AF65-F5344CB8AC3E}">
        <p14:creationId xmlns:p14="http://schemas.microsoft.com/office/powerpoint/2010/main" val="1665498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Universality?</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311700" y="4776296"/>
            <a:ext cx="852060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What is in common between Bus Arrival, Riemann Zeta Function, Chicken Retina, and Quantized Energy?</a:t>
            </a:r>
          </a:p>
        </p:txBody>
      </p:sp>
      <p:pic>
        <p:nvPicPr>
          <p:cNvPr id="2" name="Picture 1">
            <a:extLst>
              <a:ext uri="{FF2B5EF4-FFF2-40B4-BE49-F238E27FC236}">
                <a16:creationId xmlns:a16="http://schemas.microsoft.com/office/drawing/2014/main" id="{3A2ACF29-4E7A-9F42-8C7F-B43D67D47435}"/>
              </a:ext>
            </a:extLst>
          </p:cNvPr>
          <p:cNvPicPr>
            <a:picLocks noChangeAspect="1"/>
          </p:cNvPicPr>
          <p:nvPr/>
        </p:nvPicPr>
        <p:blipFill>
          <a:blip r:embed="rId3"/>
          <a:stretch>
            <a:fillRect/>
          </a:stretch>
        </p:blipFill>
        <p:spPr>
          <a:xfrm>
            <a:off x="1798471" y="1017725"/>
            <a:ext cx="5547056" cy="3596777"/>
          </a:xfrm>
          <a:prstGeom prst="rect">
            <a:avLst/>
          </a:prstGeom>
        </p:spPr>
      </p:pic>
    </p:spTree>
    <p:extLst>
      <p:ext uri="{BB962C8B-B14F-4D97-AF65-F5344CB8AC3E}">
        <p14:creationId xmlns:p14="http://schemas.microsoft.com/office/powerpoint/2010/main" val="15064060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r>
              <a:rPr lang="en-US" sz="3600" dirty="0">
                <a:solidFill>
                  <a:prstClr val="white"/>
                </a:solidFill>
                <a:latin typeface="+mj-lt"/>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150</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151</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Arrow/Symmetry-breaking Symbols provide a unified notation for being cognizant of something</a:t>
            </a:r>
          </a:p>
          <a:p>
            <a:pPr lvl="1"/>
            <a:r>
              <a:rPr lang="en-US" dirty="0"/>
              <a:t>All types of things can be represented using Arrow</a:t>
            </a:r>
          </a:p>
          <a:p>
            <a:pPr marL="114300" indent="0">
              <a:buNone/>
            </a:pPr>
            <a:endParaRPr lang="en-US" dirty="0"/>
          </a:p>
          <a:p>
            <a:r>
              <a:rPr lang="en-US" dirty="0"/>
              <a:t>The power of Category Theory/Arrow Chasing is in its simplicity</a:t>
            </a:r>
          </a:p>
          <a:p>
            <a:pPr lvl="1"/>
            <a:r>
              <a:rPr lang="en-US" dirty="0"/>
              <a:t>The conceptual barriers of using Category Theory/Arrow Chasing is also due to its simplicity</a:t>
            </a:r>
          </a:p>
          <a:p>
            <a:pPr lvl="1"/>
            <a:r>
              <a:rPr lang="en-US" dirty="0"/>
              <a:t>Maybe improved </a:t>
            </a:r>
            <a:r>
              <a:rPr lang="en-US" dirty="0" err="1"/>
              <a:t>NsM</a:t>
            </a:r>
            <a:r>
              <a:rPr lang="en-US" dirty="0"/>
              <a:t> for Category Theory/Arrow Types could help?</a:t>
            </a:r>
          </a:p>
          <a:p>
            <a:pPr lvl="1"/>
            <a:r>
              <a:rPr lang="en-US" dirty="0"/>
              <a:t>Terms to remember: Limits/Colimits, Monad, </a:t>
            </a:r>
            <a:r>
              <a:rPr lang="en-US" dirty="0" err="1"/>
              <a:t>Yoneda</a:t>
            </a:r>
            <a:r>
              <a:rPr lang="en-US" dirty="0"/>
              <a:t> Lemma, </a:t>
            </a:r>
            <a:r>
              <a:rPr lang="en-US" dirty="0" err="1"/>
              <a:t>Kleisli</a:t>
            </a:r>
            <a:r>
              <a:rPr lang="en-US"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153</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154</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969710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8" name="TextBox 7">
            <a:extLst>
              <a:ext uri="{FF2B5EF4-FFF2-40B4-BE49-F238E27FC236}">
                <a16:creationId xmlns:a16="http://schemas.microsoft.com/office/drawing/2014/main" id="{23D78D54-315F-6040-8F7B-45E9D4581DAA}"/>
              </a:ext>
            </a:extLst>
          </p:cNvPr>
          <p:cNvSpPr txBox="1"/>
          <p:nvPr/>
        </p:nvSpPr>
        <p:spPr>
          <a:xfrm>
            <a:off x="2585719" y="2662057"/>
            <a:ext cx="3972562" cy="307777"/>
          </a:xfrm>
          <a:prstGeom prst="rect">
            <a:avLst/>
          </a:prstGeom>
          <a:noFill/>
        </p:spPr>
        <p:txBody>
          <a:bodyPr wrap="none" rtlCol="0">
            <a:spAutoFit/>
          </a:bodyPr>
          <a:lstStyle/>
          <a:p>
            <a:r>
              <a:rPr lang="en-US" dirty="0"/>
              <a:t>Page. 301 of Category Theory for Programmers</a:t>
            </a:r>
            <a:endParaRPr lang="en-TW" dirty="0"/>
          </a:p>
        </p:txBody>
      </p:sp>
      <p:sp>
        <p:nvSpPr>
          <p:cNvPr id="3" name="TextBox 2">
            <a:extLst>
              <a:ext uri="{FF2B5EF4-FFF2-40B4-BE49-F238E27FC236}">
                <a16:creationId xmlns:a16="http://schemas.microsoft.com/office/drawing/2014/main" id="{08D0ADE7-CB8E-4D46-BBDE-3A71BEF41297}"/>
              </a:ext>
            </a:extLst>
          </p:cNvPr>
          <p:cNvSpPr txBox="1"/>
          <p:nvPr/>
        </p:nvSpPr>
        <p:spPr>
          <a:xfrm>
            <a:off x="3647090" y="1923393"/>
            <a:ext cx="1685077" cy="738664"/>
          </a:xfrm>
          <a:prstGeom prst="rect">
            <a:avLst/>
          </a:prstGeom>
          <a:noFill/>
        </p:spPr>
        <p:txBody>
          <a:bodyPr wrap="none" rtlCol="0">
            <a:spAutoFit/>
          </a:bodyPr>
          <a:lstStyle/>
          <a:p>
            <a:r>
              <a:rPr lang="en-TW" dirty="0"/>
              <a:t>The Fish Operator:</a:t>
            </a:r>
          </a:p>
          <a:p>
            <a:endParaRPr lang="en-TW" dirty="0"/>
          </a:p>
          <a:p>
            <a:r>
              <a:rPr lang="en-TW" dirty="0"/>
              <a:t>            &gt; = &gt;</a:t>
            </a:r>
          </a:p>
        </p:txBody>
      </p:sp>
    </p:spTree>
    <p:extLst>
      <p:ext uri="{BB962C8B-B14F-4D97-AF65-F5344CB8AC3E}">
        <p14:creationId xmlns:p14="http://schemas.microsoft.com/office/powerpoint/2010/main" val="3258032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346597" y="2340917"/>
            <a:ext cx="6450805" cy="461665"/>
          </a:xfrm>
          <a:prstGeom prst="rect">
            <a:avLst/>
          </a:prstGeom>
          <a:noFill/>
        </p:spPr>
        <p:txBody>
          <a:bodyPr wrap="none" rtlCol="0">
            <a:spAutoFit/>
          </a:bodyPr>
          <a:lstStyle/>
          <a:p>
            <a:r>
              <a:rPr lang="en-TW" sz="2400" dirty="0"/>
              <a:t>How to do computation with only one symbol?</a:t>
            </a:r>
          </a:p>
        </p:txBody>
      </p:sp>
    </p:spTree>
    <p:extLst>
      <p:ext uri="{BB962C8B-B14F-4D97-AF65-F5344CB8AC3E}">
        <p14:creationId xmlns:p14="http://schemas.microsoft.com/office/powerpoint/2010/main" val="3601138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3242629"/>
            <a:ext cx="6953415" cy="1561577"/>
          </a:xfrm>
          <a:prstGeom prst="rect">
            <a:avLst/>
          </a:prstGeom>
        </p:spPr>
        <p:txBody>
          <a:bodyPr vert="horz" lIns="68580" tIns="34290" rIns="68580" bIns="3429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algn="l" defTabSz="342900">
              <a:buClrTx/>
            </a:pPr>
            <a:r>
              <a:rPr lang="zh-CN" altLang="en-US" sz="4950" dirty="0">
                <a:solidFill>
                  <a:prstClr val="white"/>
                </a:solidFill>
                <a:latin typeface="STXinwei" panose="02010800040101010101" pitchFamily="2" charset="-122"/>
                <a:ea typeface="STXinwei" panose="02010800040101010101" pitchFamily="2" charset="-122"/>
              </a:rPr>
              <a:t>范畴论：用箭头当作对所有信息编码的唯一一类符号</a:t>
            </a:r>
            <a:endParaRPr lang="en-US" altLang="zh-CN" sz="4950" dirty="0">
              <a:solidFill>
                <a:prstClr val="white"/>
              </a:solidFill>
              <a:latin typeface="STXinwei" panose="02010800040101010101" pitchFamily="2" charset="-122"/>
              <a:ea typeface="STXinwei" panose="02010800040101010101" pitchFamily="2" charset="-122"/>
            </a:endParaRP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Tree>
    <p:extLst>
      <p:ext uri="{BB962C8B-B14F-4D97-AF65-F5344CB8AC3E}">
        <p14:creationId xmlns:p14="http://schemas.microsoft.com/office/powerpoint/2010/main" val="3869868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extLst>
              <p:ext uri="{D42A27DB-BD31-4B8C-83A1-F6EECF244321}">
                <p14:modId xmlns:p14="http://schemas.microsoft.com/office/powerpoint/2010/main" val="3533490587"/>
              </p:ext>
            </p:extLst>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692660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algn="ctr" defTabSz="685766">
              <a:buClrTx/>
            </a:pPr>
            <a:r>
              <a:rPr lang="es-ES" sz="2700" kern="1200" dirty="0" err="1">
                <a:solidFill>
                  <a:srgbClr val="FFFFFF"/>
                </a:solidFill>
                <a:latin typeface="STXinwei Regular"/>
                <a:ea typeface="Arial" charset="0"/>
                <a:cs typeface="Arial" charset="0"/>
              </a:rPr>
              <a:t>Category</a:t>
            </a:r>
            <a:r>
              <a:rPr lang="es-ES" sz="2700" kern="1200" dirty="0">
                <a:solidFill>
                  <a:srgbClr val="FFFFFF"/>
                </a:solidFill>
                <a:latin typeface="STXinwei Regular"/>
                <a:ea typeface="Arial" charset="0"/>
                <a:cs typeface="Arial" charset="0"/>
              </a:rPr>
              <a:t> </a:t>
            </a:r>
            <a:r>
              <a:rPr lang="es-ES" sz="2700" kern="1200" dirty="0" err="1">
                <a:solidFill>
                  <a:srgbClr val="FFFFFF"/>
                </a:solidFill>
                <a:latin typeface="STXinwei Regular"/>
                <a:ea typeface="Arial" charset="0"/>
                <a:cs typeface="Arial" charset="0"/>
              </a:rPr>
              <a:t>Theory</a:t>
            </a:r>
            <a:r>
              <a:rPr lang="es-ES" sz="2700" kern="1200" dirty="0">
                <a:solidFill>
                  <a:srgbClr val="FFFFFF"/>
                </a:solidFill>
                <a:latin typeface="STXinwei Regular"/>
                <a:ea typeface="Arial" charset="0"/>
                <a:cs typeface="Arial" charset="0"/>
              </a:rPr>
              <a:t> </a:t>
            </a:r>
          </a:p>
        </p:txBody>
      </p:sp>
      <p:sp>
        <p:nvSpPr>
          <p:cNvPr id="12" name="11 Rectángulo"/>
          <p:cNvSpPr/>
          <p:nvPr/>
        </p:nvSpPr>
        <p:spPr>
          <a:xfrm>
            <a:off x="5525491" y="4132131"/>
            <a:ext cx="3100616" cy="261610"/>
          </a:xfrm>
          <a:prstGeom prst="rect">
            <a:avLst/>
          </a:prstGeom>
        </p:spPr>
        <p:txBody>
          <a:bodyPr wrap="square">
            <a:spAutoFit/>
          </a:bodyPr>
          <a:lstStyle/>
          <a:p>
            <a:pPr algn="ctr" defTabSz="685766">
              <a:buClrTx/>
            </a:pPr>
            <a:r>
              <a:rPr lang="en-US" sz="1100" kern="1200">
                <a:solidFill>
                  <a:srgbClr val="FFFFFF"/>
                </a:solidFill>
                <a:latin typeface="STXinwei Regular"/>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Predict formerly</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algn="ctr" defTabSz="685766">
              <a:buClrTx/>
            </a:pPr>
            <a:r>
              <a:rPr lang="es-ES" sz="2000" kern="1200" err="1">
                <a:solidFill>
                  <a:srgbClr val="44546A">
                    <a:lumMod val="20000"/>
                    <a:lumOff val="80000"/>
                  </a:srgbClr>
                </a:solidFill>
                <a:latin typeface="STXinwei Regular"/>
                <a:ea typeface="Arial" charset="0"/>
                <a:cs typeface="Arial" charset="0"/>
              </a:rPr>
              <a:t>Is</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the</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tool</a:t>
            </a:r>
            <a:r>
              <a:rPr lang="es-ES" sz="2000" kern="1200">
                <a:solidFill>
                  <a:srgbClr val="44546A">
                    <a:lumMod val="20000"/>
                    <a:lumOff val="80000"/>
                  </a:srgbClr>
                </a:solidFill>
                <a:latin typeface="STXinwei Regular"/>
                <a:ea typeface="Arial" charset="0"/>
                <a:cs typeface="Arial" charset="0"/>
              </a:rPr>
              <a:t> to </a:t>
            </a:r>
            <a:r>
              <a:rPr lang="es-ES" sz="2000" kern="1200" err="1">
                <a:solidFill>
                  <a:srgbClr val="44546A">
                    <a:lumMod val="20000"/>
                    <a:lumOff val="80000"/>
                  </a:srgbClr>
                </a:solidFill>
                <a:latin typeface="STXinwei Regular"/>
                <a:ea typeface="Arial" charset="0"/>
                <a:cs typeface="Arial" charset="0"/>
              </a:rPr>
              <a:t>represent</a:t>
            </a:r>
            <a:r>
              <a:rPr lang="es-ES" sz="2000" kern="1200">
                <a:solidFill>
                  <a:srgbClr val="44546A">
                    <a:lumMod val="20000"/>
                    <a:lumOff val="80000"/>
                  </a:srgbClr>
                </a:solidFill>
                <a:latin typeface="STXinwei Regular"/>
                <a:ea typeface="Arial" charset="0"/>
                <a:cs typeface="Arial" charset="0"/>
              </a:rPr>
              <a:t> and compute </a:t>
            </a:r>
            <a:r>
              <a:rPr lang="es-ES" sz="2000" kern="1200" err="1">
                <a:solidFill>
                  <a:srgbClr val="44546A">
                    <a:lumMod val="20000"/>
                    <a:lumOff val="80000"/>
                  </a:srgbClr>
                </a:solidFill>
                <a:latin typeface="STXinwei Regular"/>
                <a:ea typeface="Arial" charset="0"/>
                <a:cs typeface="Arial" charset="0"/>
              </a:rPr>
              <a:t>complex</a:t>
            </a:r>
            <a:r>
              <a:rPr lang="es-ES" sz="2000" kern="1200">
                <a:solidFill>
                  <a:srgbClr val="44546A">
                    <a:lumMod val="20000"/>
                    <a:lumOff val="80000"/>
                  </a:srgbClr>
                </a:solidFill>
                <a:latin typeface="STXinwei Regular"/>
                <a:ea typeface="Arial" charset="0"/>
                <a:cs typeface="Arial" charset="0"/>
              </a:rPr>
              <a:t> </a:t>
            </a:r>
            <a:r>
              <a:rPr lang="en-US" altLang="zh-CN" sz="2000" kern="1200">
                <a:solidFill>
                  <a:srgbClr val="44546A">
                    <a:lumMod val="20000"/>
                    <a:lumOff val="80000"/>
                  </a:srgbClr>
                </a:solidFill>
                <a:latin typeface="STXinwei Regular"/>
                <a:ea typeface="Arial" charset="0"/>
                <a:cs typeface="Arial" charset="0"/>
              </a:rPr>
              <a:t>n</a:t>
            </a:r>
            <a:r>
              <a:rPr lang="es-ES" sz="2000" kern="1200" err="1">
                <a:solidFill>
                  <a:srgbClr val="44546A">
                    <a:lumMod val="20000"/>
                    <a:lumOff val="80000"/>
                  </a:srgbClr>
                </a:solidFill>
                <a:latin typeface="STXinwei Regular"/>
                <a:ea typeface="Arial" charset="0"/>
                <a:cs typeface="Arial" charset="0"/>
              </a:rPr>
              <a:t>etworks</a:t>
            </a:r>
            <a:endParaRPr lang="es-ES" sz="2000" kern="1200">
              <a:solidFill>
                <a:srgbClr val="44546A">
                  <a:lumMod val="20000"/>
                  <a:lumOff val="80000"/>
                </a:srgbClr>
              </a:solidFill>
              <a:latin typeface="STXinwei Regular"/>
              <a:ea typeface="Arial" charset="0"/>
              <a:cs typeface="Arial" charset="0"/>
            </a:endParaRPr>
          </a:p>
        </p:txBody>
      </p:sp>
      <p:sp>
        <p:nvSpPr>
          <p:cNvPr id="27" name="26 Rectángulo"/>
          <p:cNvSpPr/>
          <p:nvPr/>
        </p:nvSpPr>
        <p:spPr>
          <a:xfrm>
            <a:off x="376966" y="3325141"/>
            <a:ext cx="1037465"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Cognitive and</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Brain Science</a:t>
            </a:r>
          </a:p>
        </p:txBody>
      </p:sp>
      <p:sp>
        <p:nvSpPr>
          <p:cNvPr id="28" name="27 Rectángulo"/>
          <p:cNvSpPr/>
          <p:nvPr/>
        </p:nvSpPr>
        <p:spPr>
          <a:xfrm>
            <a:off x="7567913" y="3237216"/>
            <a:ext cx="1370888"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Viable airspace</a:t>
            </a:r>
          </a:p>
          <a:p>
            <a:pPr algn="ctr" defTabSz="685766">
              <a:buClrTx/>
            </a:pPr>
            <a:r>
              <a:rPr lang="en-US" sz="1100" kern="1200">
                <a:solidFill>
                  <a:srgbClr val="FFFFFF"/>
                </a:solidFill>
                <a:latin typeface="STXinwei Regular"/>
                <a:ea typeface="Arial" charset="0"/>
                <a:cs typeface="Arial" charset="0"/>
              </a:rPr>
              <a:t>trajectories</a:t>
            </a:r>
          </a:p>
        </p:txBody>
      </p:sp>
      <p:sp>
        <p:nvSpPr>
          <p:cNvPr id="30" name="29 Rectángulo"/>
          <p:cNvSpPr/>
          <p:nvPr/>
        </p:nvSpPr>
        <p:spPr>
          <a:xfrm>
            <a:off x="7948513" y="1709256"/>
            <a:ext cx="840295"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76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Trend</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2" name="TextBox 1"/>
          <p:cNvSpPr txBox="1"/>
          <p:nvPr/>
        </p:nvSpPr>
        <p:spPr>
          <a:xfrm>
            <a:off x="596804" y="1264902"/>
            <a:ext cx="785793" cy="276999"/>
          </a:xfrm>
          <a:prstGeom prst="rect">
            <a:avLst/>
          </a:prstGeom>
          <a:noFill/>
        </p:spPr>
        <p:txBody>
          <a:bodyPr wrap="none" rtlCol="0">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defTabSz="685766">
              <a:buClrTx/>
            </a:pPr>
            <a:r>
              <a:rPr lang="en-US" sz="900" kern="1200">
                <a:latin typeface="STXinwei" panose="02010800040101010101" pitchFamily="2" charset="-122"/>
                <a:ea typeface="STXinwei" panose="02010800040101010101" pitchFamily="2" charset="-122"/>
                <a:cs typeface="Arial" charset="0"/>
              </a:rPr>
              <a:t>Legend:</a:t>
            </a:r>
          </a:p>
          <a:p>
            <a:pPr defTabSz="685766">
              <a:buClrTx/>
            </a:pPr>
            <a:r>
              <a:rPr lang="en-US" sz="900" kern="1200">
                <a:latin typeface="STXinwei" panose="02010800040101010101" pitchFamily="2" charset="-122"/>
                <a:ea typeface="STXinwei" panose="02010800040101010101" pitchFamily="2" charset="-122"/>
                <a:cs typeface="Arial" charset="0"/>
              </a:rPr>
              <a:t>Numbers represent search interest relative to the highest point on the chart for the given region and time. </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100 is the peak popularity for the term.</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50 means that the term is half as popular.</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33" name="Rectangle 32"/>
          <p:cNvSpPr/>
          <p:nvPr/>
        </p:nvSpPr>
        <p:spPr>
          <a:xfrm>
            <a:off x="7217640"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queries</a:t>
            </a:r>
          </a:p>
        </p:txBody>
      </p:sp>
    </p:spTree>
    <p:extLst>
      <p:ext uri="{BB962C8B-B14F-4D97-AF65-F5344CB8AC3E}">
        <p14:creationId xmlns:p14="http://schemas.microsoft.com/office/powerpoint/2010/main" val="1436862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Regular"/>
                <a:ea typeface="Arial" charset="0"/>
                <a:cs typeface="Arial" charset="0"/>
              </a:rPr>
              <a:t>Founders of Category Theory: </a:t>
            </a:r>
          </a:p>
          <a:p>
            <a:pPr algn="ctr" defTabSz="685766">
              <a:buClrTx/>
            </a:pPr>
            <a:r>
              <a:rPr lang="en-US" altLang="zh-CN" sz="2700" kern="1200" dirty="0">
                <a:solidFill>
                  <a:prstClr val="white"/>
                </a:solidFill>
                <a:latin typeface="STXinwei Regular"/>
                <a:ea typeface="Arial" charset="0"/>
                <a:cs typeface="Arial" charset="0"/>
              </a:rPr>
              <a:t>Saunders Mac Lane/Samuel </a:t>
            </a:r>
            <a:r>
              <a:rPr lang="en-US" altLang="zh-CN" sz="2700" kern="1200" dirty="0" err="1">
                <a:solidFill>
                  <a:prstClr val="white"/>
                </a:solidFill>
                <a:latin typeface="STXinwei Regular"/>
                <a:ea typeface="Arial" charset="0"/>
                <a:cs typeface="Arial" charset="0"/>
              </a:rPr>
              <a:t>Eilenburg</a:t>
            </a:r>
            <a:r>
              <a:rPr lang="en-US" altLang="zh-CN" sz="2700" kern="1200" dirty="0">
                <a:solidFill>
                  <a:prstClr val="white"/>
                </a:solidFill>
                <a:latin typeface="STXinwei Regular"/>
                <a:ea typeface="Arial" charset="0"/>
                <a:cs typeface="Arial" charset="0"/>
              </a:rPr>
              <a:t> </a:t>
            </a:r>
            <a:endParaRPr lang="zh-CN" altLang="en-US" sz="2700" kern="1200" dirty="0">
              <a:solidFill>
                <a:prstClr val="white"/>
              </a:solidFill>
              <a:latin typeface="STXinwei Regular"/>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Samuel_Eilenberg</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Saunders_Mac_Lane</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98384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zh-CN" altLang="en-US" sz="2700" kern="1200" dirty="0">
                <a:solidFill>
                  <a:prstClr val="white"/>
                </a:solidFill>
                <a:latin typeface="STXinwei" panose="02010800040101010101" pitchFamily="2" charset="-122"/>
                <a:ea typeface="STXinwei" panose="02010800040101010101" pitchFamily="2" charset="-122"/>
                <a:cs typeface="Arial" charset="0"/>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defTabSz="685766">
              <a:buClrTx/>
            </a:pPr>
            <a:r>
              <a:rPr lang="en-US" sz="1200" kern="120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defTabSz="685766">
              <a:buClrTx/>
            </a:pPr>
            <a:r>
              <a:rPr lang="en-US" sz="1800" kern="1200" dirty="0">
                <a:latin typeface="STXinwei" panose="02010800040101010101" pitchFamily="2" charset="-122"/>
                <a:ea typeface="STXinwei" panose="02010800040101010101" pitchFamily="2" charset="-122"/>
                <a:cs typeface="+mn-cs"/>
                <a:hlinkClick r:id="rId6"/>
              </a:rPr>
              <a:t>https://www.youtube.com/watch?v=IyJP_7ucwWo</a:t>
            </a:r>
            <a:endParaRPr 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552671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747714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867094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spTree>
    <p:extLst>
      <p:ext uri="{BB962C8B-B14F-4D97-AF65-F5344CB8AC3E}">
        <p14:creationId xmlns:p14="http://schemas.microsoft.com/office/powerpoint/2010/main" val="13582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a:hlinkClick r:id="rId3"/>
              </a:rPr>
              <a:t>Morphisms</a:t>
            </a:r>
            <a:r>
              <a:rPr lang="en-US" dirty="0"/>
              <a:t>(Functions/</a:t>
            </a:r>
            <a:r>
              <a:rPr lang="en-US" dirty="0">
                <a:hlinkClick r:id="rId4"/>
              </a:rPr>
              <a:t>Functors</a:t>
            </a:r>
            <a:r>
              <a:rPr lang="en-US" dirty="0"/>
              <a:t>/Natural Transformation)</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Universality : </a:t>
            </a:r>
            <a:r>
              <a:rPr lang="zh-CN" altLang="en-US" dirty="0"/>
              <a:t>新旧合冶，殊途同归</a:t>
            </a:r>
            <a:endParaRPr lang="en-US" dirty="0"/>
          </a:p>
        </p:txBody>
      </p:sp>
      <p:graphicFrame>
        <p:nvGraphicFramePr>
          <p:cNvPr id="6" name="内容占位符 5">
            <a:extLst>
              <a:ext uri="{FF2B5EF4-FFF2-40B4-BE49-F238E27FC236}">
                <a16:creationId xmlns:a16="http://schemas.microsoft.com/office/drawing/2014/main" id="{4384093C-AF07-4AB7-A620-C8A00DAD39F5}"/>
              </a:ext>
            </a:extLst>
          </p:cNvPr>
          <p:cNvGraphicFramePr>
            <a:graphicFrameLocks noGrp="1"/>
          </p:cNvGraphicFramePr>
          <p:nvPr>
            <p:ph idx="1"/>
          </p:nvPr>
        </p:nvGraphicFramePr>
        <p:xfrm>
          <a:off x="557073" y="1222244"/>
          <a:ext cx="8229600" cy="2348865"/>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837437820"/>
                    </a:ext>
                  </a:extLst>
                </a:gridCol>
                <a:gridCol w="685800">
                  <a:extLst>
                    <a:ext uri="{9D8B030D-6E8A-4147-A177-3AD203B41FA5}">
                      <a16:colId xmlns:a16="http://schemas.microsoft.com/office/drawing/2014/main" val="1363240658"/>
                    </a:ext>
                  </a:extLst>
                </a:gridCol>
                <a:gridCol w="1371600">
                  <a:extLst>
                    <a:ext uri="{9D8B030D-6E8A-4147-A177-3AD203B41FA5}">
                      <a16:colId xmlns:a16="http://schemas.microsoft.com/office/drawing/2014/main" val="786702839"/>
                    </a:ext>
                  </a:extLst>
                </a:gridCol>
                <a:gridCol w="1433744">
                  <a:extLst>
                    <a:ext uri="{9D8B030D-6E8A-4147-A177-3AD203B41FA5}">
                      <a16:colId xmlns:a16="http://schemas.microsoft.com/office/drawing/2014/main" val="4050617412"/>
                    </a:ext>
                  </a:extLst>
                </a:gridCol>
                <a:gridCol w="1298360">
                  <a:extLst>
                    <a:ext uri="{9D8B030D-6E8A-4147-A177-3AD203B41FA5}">
                      <a16:colId xmlns:a16="http://schemas.microsoft.com/office/drawing/2014/main" val="3787831595"/>
                    </a:ext>
                  </a:extLst>
                </a:gridCol>
                <a:gridCol w="1382696">
                  <a:extLst>
                    <a:ext uri="{9D8B030D-6E8A-4147-A177-3AD203B41FA5}">
                      <a16:colId xmlns:a16="http://schemas.microsoft.com/office/drawing/2014/main" val="722706714"/>
                    </a:ext>
                  </a:extLst>
                </a:gridCol>
                <a:gridCol w="1371600">
                  <a:extLst>
                    <a:ext uri="{9D8B030D-6E8A-4147-A177-3AD203B41FA5}">
                      <a16:colId xmlns:a16="http://schemas.microsoft.com/office/drawing/2014/main" val="778903763"/>
                    </a:ext>
                  </a:extLst>
                </a:gridCol>
              </a:tblGrid>
              <a:tr h="377190">
                <a:tc>
                  <a:txBody>
                    <a:bodyPr/>
                    <a:lstStyle/>
                    <a:p>
                      <a:r>
                        <a:rPr lang="zh-CN" altLang="en-US" sz="1000" dirty="0"/>
                        <a:t>学说</a:t>
                      </a:r>
                      <a:endParaRPr lang="en-US" sz="1000" dirty="0"/>
                    </a:p>
                  </a:txBody>
                  <a:tcPr marL="68580" marR="68580" marT="34290" marB="34290"/>
                </a:tc>
                <a:tc>
                  <a:txBody>
                    <a:bodyPr/>
                    <a:lstStyle/>
                    <a:p>
                      <a:r>
                        <a:rPr lang="zh-CN" altLang="en-US" sz="1000" dirty="0"/>
                        <a:t>范畴论</a:t>
                      </a:r>
                    </a:p>
                    <a:p>
                      <a:endParaRPr lang="en-US" sz="1000" dirty="0"/>
                    </a:p>
                  </a:txBody>
                  <a:tcPr marL="68580" marR="68580" marT="34290" marB="34290"/>
                </a:tc>
                <a:tc>
                  <a:txBody>
                    <a:bodyPr/>
                    <a:lstStyle/>
                    <a:p>
                      <a:r>
                        <a:rPr lang="zh-CN" altLang="en-US" sz="1000" dirty="0"/>
                        <a:t>物理学</a:t>
                      </a:r>
                      <a:endParaRPr lang="en-US" sz="1000" dirty="0"/>
                    </a:p>
                  </a:txBody>
                  <a:tcPr marL="68580" marR="68580" marT="34290" marB="34290"/>
                </a:tc>
                <a:tc>
                  <a:txBody>
                    <a:bodyPr/>
                    <a:lstStyle/>
                    <a:p>
                      <a:r>
                        <a:rPr lang="zh-CN" altLang="en-US" sz="1000" dirty="0"/>
                        <a:t>柏拉图</a:t>
                      </a:r>
                      <a:r>
                        <a:rPr lang="en-US" altLang="zh-CN" sz="1000" dirty="0"/>
                        <a:t>《</a:t>
                      </a:r>
                      <a:r>
                        <a:rPr lang="zh-CN" altLang="en-US" sz="1000" dirty="0"/>
                        <a:t>理想国</a:t>
                      </a:r>
                      <a:r>
                        <a:rPr lang="en-US" altLang="zh-CN" sz="1000" dirty="0"/>
                        <a:t>》</a:t>
                      </a:r>
                      <a:endParaRPr lang="en-US" sz="1000" dirty="0"/>
                    </a:p>
                  </a:txBody>
                  <a:tcPr marL="68580" marR="68580" marT="34290" marB="34290"/>
                </a:tc>
                <a:tc>
                  <a:txBody>
                    <a:bodyPr/>
                    <a:lstStyle/>
                    <a:p>
                      <a:r>
                        <a:rPr lang="en-US" altLang="zh-CN" sz="1000" dirty="0"/>
                        <a:t>《</a:t>
                      </a:r>
                      <a:r>
                        <a:rPr lang="zh-CN" altLang="en-US" sz="1000" dirty="0"/>
                        <a:t>理想国</a:t>
                      </a:r>
                      <a:r>
                        <a:rPr lang="en-US" altLang="zh-CN" sz="1000" dirty="0"/>
                        <a:t>》</a:t>
                      </a:r>
                      <a:r>
                        <a:rPr lang="zh-CN" altLang="en-US" sz="1000" dirty="0"/>
                        <a:t>中的洞喻</a:t>
                      </a:r>
                      <a:endParaRPr lang="en-US" sz="1000" dirty="0"/>
                    </a:p>
                  </a:txBody>
                  <a:tcPr marL="68580" marR="68580" marT="34290" marB="34290"/>
                </a:tc>
                <a:tc>
                  <a:txBody>
                    <a:bodyPr/>
                    <a:lstStyle/>
                    <a:p>
                      <a:r>
                        <a:rPr lang="zh-CN" altLang="en-US" sz="1000" dirty="0"/>
                        <a:t>东方文化</a:t>
                      </a:r>
                      <a:endParaRPr lang="en-US" sz="1000" dirty="0"/>
                    </a:p>
                  </a:txBody>
                  <a:tcPr marL="68580" marR="68580" marT="34290" marB="34290"/>
                </a:tc>
                <a:tc>
                  <a:txBody>
                    <a:bodyPr/>
                    <a:lstStyle/>
                    <a:p>
                      <a:r>
                        <a:rPr lang="zh-CN" altLang="en-US" sz="1000" dirty="0"/>
                        <a:t>计算思维</a:t>
                      </a:r>
                      <a:endParaRPr lang="en-US" sz="1000" dirty="0"/>
                    </a:p>
                  </a:txBody>
                  <a:tcPr marL="68580" marR="68580" marT="34290" marB="34290"/>
                </a:tc>
                <a:extLst>
                  <a:ext uri="{0D108BD9-81ED-4DB2-BD59-A6C34878D82A}">
                    <a16:rowId xmlns:a16="http://schemas.microsoft.com/office/drawing/2014/main" val="2034726549"/>
                  </a:ext>
                </a:extLst>
              </a:tr>
              <a:tr h="377190">
                <a:tc>
                  <a:txBody>
                    <a:bodyPr/>
                    <a:lstStyle/>
                    <a:p>
                      <a:r>
                        <a:rPr lang="zh-CN" altLang="en-US" sz="1000" dirty="0"/>
                        <a:t>对象</a:t>
                      </a:r>
                      <a:endParaRPr lang="en-US" sz="1000" dirty="0"/>
                    </a:p>
                  </a:txBody>
                  <a:tcPr marL="68580" marR="68580" marT="34290" marB="34290"/>
                </a:tc>
                <a:tc>
                  <a:txBody>
                    <a:bodyPr/>
                    <a:lstStyle/>
                    <a:p>
                      <a:r>
                        <a:rPr lang="zh-CN" altLang="en-US" sz="1000" dirty="0"/>
                        <a:t>对象</a:t>
                      </a:r>
                      <a:endParaRPr lang="en-US" sz="1000" dirty="0"/>
                    </a:p>
                  </a:txBody>
                  <a:tcPr marL="68580" marR="68580" marT="34290" marB="34290"/>
                </a:tc>
                <a:tc>
                  <a:txBody>
                    <a:bodyPr/>
                    <a:lstStyle/>
                    <a:p>
                      <a:r>
                        <a:rPr lang="zh-CN" altLang="en-US" sz="1000" dirty="0"/>
                        <a:t>基本粒子</a:t>
                      </a:r>
                      <a:endParaRPr lang="en-US" sz="1000" dirty="0"/>
                    </a:p>
                  </a:txBody>
                  <a:tcPr marL="68580" marR="68580" marT="34290" marB="34290"/>
                </a:tc>
                <a:tc>
                  <a:txBody>
                    <a:bodyPr/>
                    <a:lstStyle/>
                    <a:p>
                      <a:r>
                        <a:rPr lang="zh-CN" altLang="en-US" sz="1000" dirty="0"/>
                        <a:t>影像、理念</a:t>
                      </a:r>
                      <a:endParaRPr lang="en-US" sz="1000" dirty="0"/>
                    </a:p>
                  </a:txBody>
                  <a:tcPr marL="68580" marR="68580" marT="34290" marB="34290"/>
                </a:tc>
                <a:tc>
                  <a:txBody>
                    <a:bodyPr/>
                    <a:lstStyle/>
                    <a:p>
                      <a:r>
                        <a:rPr lang="zh-CN" altLang="en-US" sz="1000" dirty="0"/>
                        <a:t>影子、木偶</a:t>
                      </a:r>
                      <a:endParaRPr lang="en-US" sz="1000" dirty="0"/>
                    </a:p>
                  </a:txBody>
                  <a:tcPr marL="68580" marR="68580" marT="34290" marB="34290"/>
                </a:tc>
                <a:tc>
                  <a:txBody>
                    <a:bodyPr/>
                    <a:lstStyle/>
                    <a:p>
                      <a:r>
                        <a:rPr lang="zh-CN" altLang="en-US" sz="1000" dirty="0"/>
                        <a:t>感官（六触、十二处、十八界）、本性</a:t>
                      </a:r>
                      <a:endParaRPr lang="en-US" sz="1000" dirty="0"/>
                    </a:p>
                  </a:txBody>
                  <a:tcPr marL="68580" marR="68580" marT="34290" marB="34290"/>
                </a:tc>
                <a:tc>
                  <a:txBody>
                    <a:bodyPr/>
                    <a:lstStyle/>
                    <a:p>
                      <a:r>
                        <a:rPr lang="zh-CN" altLang="en-US" sz="1000" dirty="0"/>
                        <a:t>输入、输出的比特和量子比特数据</a:t>
                      </a:r>
                      <a:endParaRPr lang="en-US" sz="1000" dirty="0"/>
                    </a:p>
                  </a:txBody>
                  <a:tcPr marL="68580" marR="68580" marT="34290" marB="34290"/>
                </a:tc>
                <a:extLst>
                  <a:ext uri="{0D108BD9-81ED-4DB2-BD59-A6C34878D82A}">
                    <a16:rowId xmlns:a16="http://schemas.microsoft.com/office/drawing/2014/main" val="866183747"/>
                  </a:ext>
                </a:extLst>
              </a:tr>
              <a:tr h="531495">
                <a:tc>
                  <a:txBody>
                    <a:bodyPr/>
                    <a:lstStyle/>
                    <a:p>
                      <a:r>
                        <a:rPr lang="zh-CN" altLang="en-US" sz="1000" dirty="0"/>
                        <a:t>关系</a:t>
                      </a:r>
                      <a:endParaRPr lang="en-US" sz="1000" dirty="0"/>
                    </a:p>
                  </a:txBody>
                  <a:tcPr marL="68580" marR="68580" marT="34290" marB="34290"/>
                </a:tc>
                <a:tc>
                  <a:txBody>
                    <a:bodyPr/>
                    <a:lstStyle/>
                    <a:p>
                      <a:r>
                        <a:rPr lang="zh-CN" altLang="en-US" sz="1000" dirty="0"/>
                        <a:t>箭头</a:t>
                      </a:r>
                      <a:endParaRPr lang="en-US" sz="1000" dirty="0"/>
                    </a:p>
                  </a:txBody>
                  <a:tcPr marL="68580" marR="68580" marT="34290" marB="34290"/>
                </a:tc>
                <a:tc>
                  <a:txBody>
                    <a:bodyPr/>
                    <a:lstStyle/>
                    <a:p>
                      <a:r>
                        <a:rPr lang="zh-CN" altLang="en-US" sz="1000" dirty="0"/>
                        <a:t>四种相互作用</a:t>
                      </a:r>
                      <a:endParaRPr lang="en-US" sz="1000" dirty="0"/>
                    </a:p>
                  </a:txBody>
                  <a:tcPr marL="68580" marR="68580" marT="34290" marB="34290"/>
                </a:tc>
                <a:tc>
                  <a:txBody>
                    <a:bodyPr/>
                    <a:lstStyle/>
                    <a:p>
                      <a:r>
                        <a:rPr lang="zh-CN" altLang="en-US" sz="1000" dirty="0"/>
                        <a:t>投射，显现</a:t>
                      </a:r>
                      <a:endParaRPr lang="en-US" sz="1000" dirty="0"/>
                    </a:p>
                  </a:txBody>
                  <a:tcPr marL="68580" marR="68580" marT="34290" marB="34290"/>
                </a:tc>
                <a:tc>
                  <a:txBody>
                    <a:bodyPr/>
                    <a:lstStyle/>
                    <a:p>
                      <a:r>
                        <a:rPr lang="zh-CN" altLang="en-US" sz="1000" dirty="0"/>
                        <a:t>火光映射</a:t>
                      </a:r>
                      <a:endParaRPr lang="en-US" sz="1000" dirty="0"/>
                    </a:p>
                  </a:txBody>
                  <a:tcPr marL="68580" marR="68580" marT="34290" marB="34290"/>
                </a:tc>
                <a:tc>
                  <a:txBody>
                    <a:bodyPr/>
                    <a:lstStyle/>
                    <a:p>
                      <a:r>
                        <a:rPr lang="zh-CN" altLang="en-US" sz="1000" dirty="0"/>
                        <a:t>缘起</a:t>
                      </a:r>
                      <a:endParaRPr lang="en-US" sz="1000" dirty="0"/>
                    </a:p>
                  </a:txBody>
                  <a:tcPr marL="68580" marR="68580" marT="34290" marB="34290"/>
                </a:tc>
                <a:tc>
                  <a:txBody>
                    <a:bodyPr/>
                    <a:lstStyle/>
                    <a:p>
                      <a:r>
                        <a:rPr lang="zh-CN" altLang="en-US" sz="1000" dirty="0"/>
                        <a:t>通用的逻辑门或</a:t>
                      </a:r>
                      <a:r>
                        <a:rPr lang="en-US" altLang="zh-CN" sz="1000" dirty="0"/>
                        <a:t>Hamiltonian</a:t>
                      </a:r>
                      <a:r>
                        <a:rPr lang="zh-CN" altLang="en-US" sz="1000" dirty="0"/>
                        <a:t>时间演化、拓扑结构变换</a:t>
                      </a:r>
                      <a:endParaRPr lang="en-US" sz="1000" dirty="0"/>
                    </a:p>
                  </a:txBody>
                  <a:tcPr marL="68580" marR="68580" marT="34290" marB="34290"/>
                </a:tc>
                <a:extLst>
                  <a:ext uri="{0D108BD9-81ED-4DB2-BD59-A6C34878D82A}">
                    <a16:rowId xmlns:a16="http://schemas.microsoft.com/office/drawing/2014/main" val="249841301"/>
                  </a:ext>
                </a:extLst>
              </a:tr>
              <a:tr h="685800">
                <a:tc>
                  <a:txBody>
                    <a:bodyPr/>
                    <a:lstStyle/>
                    <a:p>
                      <a:r>
                        <a:rPr lang="zh-CN" altLang="en-US" sz="1000" dirty="0"/>
                        <a:t>结构</a:t>
                      </a:r>
                      <a:endParaRPr lang="en-US" sz="1000" dirty="0"/>
                    </a:p>
                  </a:txBody>
                  <a:tcPr marL="68580" marR="68580" marT="34290" marB="34290"/>
                </a:tc>
                <a:tc>
                  <a:txBody>
                    <a:bodyPr/>
                    <a:lstStyle/>
                    <a:p>
                      <a:r>
                        <a:rPr lang="zh-CN" altLang="en-US" sz="1000" dirty="0"/>
                        <a:t>映射结构</a:t>
                      </a:r>
                      <a:endParaRPr lang="en-US" sz="1000" dirty="0"/>
                    </a:p>
                  </a:txBody>
                  <a:tcPr marL="68580" marR="68580" marT="34290" marB="34290"/>
                </a:tc>
                <a:tc>
                  <a:txBody>
                    <a:bodyPr/>
                    <a:lstStyle/>
                    <a:p>
                      <a:r>
                        <a:rPr lang="zh-CN" altLang="en-US" sz="1000" dirty="0"/>
                        <a:t>大统一理论</a:t>
                      </a:r>
                      <a:r>
                        <a:rPr lang="en-US" altLang="zh-CN" sz="1000" dirty="0"/>
                        <a:t>(QM/SR/GR/GFT)</a:t>
                      </a:r>
                      <a:endParaRPr lang="en-US" sz="1000" dirty="0"/>
                    </a:p>
                  </a:txBody>
                  <a:tcPr marL="68580" marR="68580" marT="34290" marB="34290"/>
                </a:tc>
                <a:tc>
                  <a:txBody>
                    <a:bodyPr/>
                    <a:lstStyle/>
                    <a:p>
                      <a:r>
                        <a:rPr lang="zh-CN" altLang="en-US" sz="1000" dirty="0"/>
                        <a:t>以辩证法为主体的城邦护卫者的教育学</a:t>
                      </a:r>
                      <a:endParaRPr lang="en-US" sz="1000" dirty="0"/>
                    </a:p>
                  </a:txBody>
                  <a:tcPr marL="68580" marR="68580" marT="34290" marB="34290"/>
                </a:tc>
                <a:tc>
                  <a:txBody>
                    <a:bodyPr/>
                    <a:lstStyle/>
                    <a:p>
                      <a:r>
                        <a:rPr lang="zh-CN" altLang="en-US" sz="1000" dirty="0"/>
                        <a:t>从洞内到地面的显现过程</a:t>
                      </a:r>
                      <a:endParaRPr lang="en-US" sz="1000" dirty="0"/>
                    </a:p>
                  </a:txBody>
                  <a:tcPr marL="68580" marR="68580" marT="34290" marB="34290"/>
                </a:tc>
                <a:tc>
                  <a:txBody>
                    <a:bodyPr/>
                    <a:lstStyle/>
                    <a:p>
                      <a:r>
                        <a:rPr lang="zh-CN" altLang="en-US" sz="1000" dirty="0"/>
                        <a:t>中观（性空），唯识（缘起现象），心学（惟精惟一，允执厥中）</a:t>
                      </a:r>
                      <a:endParaRPr lang="en-US" sz="1000" dirty="0"/>
                    </a:p>
                  </a:txBody>
                  <a:tcPr marL="68580" marR="68580" marT="34290" marB="34290"/>
                </a:tc>
                <a:tc>
                  <a:txBody>
                    <a:bodyPr/>
                    <a:lstStyle/>
                    <a:p>
                      <a:r>
                        <a:rPr lang="zh-CN" altLang="en-US" sz="1000" dirty="0"/>
                        <a:t>逻辑门线路模式、绝热演化模式、拓扑变换模式</a:t>
                      </a:r>
                      <a:endParaRPr lang="en-US" sz="1000" dirty="0"/>
                    </a:p>
                  </a:txBody>
                  <a:tcPr marL="68580" marR="68580" marT="34290" marB="34290"/>
                </a:tc>
                <a:extLst>
                  <a:ext uri="{0D108BD9-81ED-4DB2-BD59-A6C34878D82A}">
                    <a16:rowId xmlns:a16="http://schemas.microsoft.com/office/drawing/2014/main" val="482349773"/>
                  </a:ext>
                </a:extLst>
              </a:tr>
              <a:tr h="377190">
                <a:tc>
                  <a:txBody>
                    <a:bodyPr/>
                    <a:lstStyle/>
                    <a:p>
                      <a:r>
                        <a:rPr lang="zh-CN" altLang="en-US" sz="1000" dirty="0"/>
                        <a:t>主客观之间</a:t>
                      </a:r>
                      <a:endParaRPr lang="en-US" sz="1000" dirty="0"/>
                    </a:p>
                  </a:txBody>
                  <a:tcPr marL="68580" marR="68580" marT="34290" marB="34290"/>
                </a:tc>
                <a:tc>
                  <a:txBody>
                    <a:bodyPr/>
                    <a:lstStyle/>
                    <a:p>
                      <a:r>
                        <a:rPr lang="zh-CN" altLang="en-US" sz="1000" dirty="0"/>
                        <a:t>打通</a:t>
                      </a:r>
                      <a:endParaRPr lang="en-US" sz="1000" dirty="0"/>
                    </a:p>
                  </a:txBody>
                  <a:tcPr marL="68580" marR="68580" marT="34290" marB="34290"/>
                </a:tc>
                <a:tc>
                  <a:txBody>
                    <a:bodyPr/>
                    <a:lstStyle/>
                    <a:p>
                      <a:r>
                        <a:rPr lang="zh-CN" altLang="en-US" sz="1000" dirty="0"/>
                        <a:t>接近打通：量子测量</a:t>
                      </a:r>
                      <a:endParaRPr lang="en-US" sz="1000" dirty="0"/>
                    </a:p>
                  </a:txBody>
                  <a:tcPr marL="68580" marR="68580" marT="34290" marB="34290"/>
                </a:tc>
                <a:tc gridSpan="2">
                  <a:txBody>
                    <a:bodyPr/>
                    <a:lstStyle/>
                    <a:p>
                      <a:r>
                        <a:rPr lang="zh-CN" altLang="en-US" sz="1000" dirty="0"/>
                        <a:t>留有空间：“假设”</a:t>
                      </a:r>
                      <a:endParaRPr lang="en-US" sz="1000" dirty="0"/>
                    </a:p>
                  </a:txBody>
                  <a:tcPr marL="68580" marR="68580" marT="34290" marB="34290"/>
                </a:tc>
                <a:tc hMerge="1">
                  <a:txBody>
                    <a:bodyPr/>
                    <a:lstStyle/>
                    <a:p>
                      <a:endParaRPr lang="en-US" dirty="0"/>
                    </a:p>
                  </a:txBody>
                  <a:tcPr/>
                </a:tc>
                <a:tc>
                  <a:txBody>
                    <a:bodyPr/>
                    <a:lstStyle/>
                    <a:p>
                      <a:r>
                        <a:rPr lang="zh-CN" altLang="en-US" sz="1000" dirty="0"/>
                        <a:t>打通</a:t>
                      </a:r>
                      <a:endParaRPr lang="en-US" sz="1000" dirty="0"/>
                    </a:p>
                  </a:txBody>
                  <a:tcPr marL="68580" marR="68580" marT="34290" marB="34290"/>
                </a:tc>
                <a:tc>
                  <a:txBody>
                    <a:bodyPr/>
                    <a:lstStyle/>
                    <a:p>
                      <a:r>
                        <a:rPr lang="zh-CN" altLang="en-US" sz="1000" dirty="0"/>
                        <a:t>人脑是一台量子计算机？</a:t>
                      </a:r>
                      <a:endParaRPr lang="en-US" sz="1000" dirty="0"/>
                    </a:p>
                  </a:txBody>
                  <a:tcPr marL="68580" marR="68580" marT="34290" marB="34290"/>
                </a:tc>
                <a:extLst>
                  <a:ext uri="{0D108BD9-81ED-4DB2-BD59-A6C34878D82A}">
                    <a16:rowId xmlns:a16="http://schemas.microsoft.com/office/drawing/2014/main" val="3614693182"/>
                  </a:ext>
                </a:extLst>
              </a:tr>
            </a:tbl>
          </a:graphicData>
        </a:graphic>
      </p:graphicFrame>
    </p:spTree>
    <p:extLst>
      <p:ext uri="{BB962C8B-B14F-4D97-AF65-F5344CB8AC3E}">
        <p14:creationId xmlns:p14="http://schemas.microsoft.com/office/powerpoint/2010/main" val="25710081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STXingkai" panose="02010800040101010101" pitchFamily="2" charset="-122"/>
                <a:ea typeface="STXingkai" panose="02010800040101010101" pitchFamily="2" charset="-122"/>
              </a:rPr>
              <a:t>认知的分类：个体认知能力／群体认知能力</a:t>
            </a:r>
            <a:endParaRPr lang="zh-CN" altLang="en-US" sz="105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个体认知：脑中概念的三类隐喻机制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语汇、语法、语境</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群体认知：群众共同产生的概念隐喻机制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热门词典</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约定成俗的行为规范</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可确保成效的法规执行机制或交易渠道</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211200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1649"/>
            <a:ext cx="8229600" cy="607749"/>
          </a:xfrm>
        </p:spPr>
        <p:txBody>
          <a:bodyPr>
            <a:normAutofit/>
          </a:bodyPr>
          <a:lstStyle/>
          <a:p>
            <a:r>
              <a:rPr lang="zh-CN" altLang="en-US" sz="2700" dirty="0"/>
              <a:t>产业与科学革命的知识体系奠基人：</a:t>
            </a:r>
            <a:r>
              <a:rPr lang="en-US" altLang="zh-CN" sz="2700" dirty="0"/>
              <a:t>Thomas Kuhn</a:t>
            </a:r>
            <a:endParaRPr lang="en-US" sz="2700" dirty="0"/>
          </a:p>
        </p:txBody>
      </p:sp>
      <p:sp>
        <p:nvSpPr>
          <p:cNvPr id="4" name="Title 1"/>
          <p:cNvSpPr txBox="1">
            <a:spLocks/>
          </p:cNvSpPr>
          <p:nvPr/>
        </p:nvSpPr>
        <p:spPr>
          <a:xfrm>
            <a:off x="562992" y="1861931"/>
            <a:ext cx="8229600" cy="2628668"/>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黑体"/>
                <a:ea typeface="黑体"/>
                <a:cs typeface="黑体"/>
              </a:defRPr>
            </a:lvl1pPr>
          </a:lstStyle>
          <a:p>
            <a:endParaRPr lang="en-US" sz="2700" dirty="0">
              <a:solidFill>
                <a:srgbClr val="FF0000"/>
              </a:solidFill>
            </a:endParaRPr>
          </a:p>
        </p:txBody>
      </p:sp>
      <p:pic>
        <p:nvPicPr>
          <p:cNvPr id="3" name="Picture 2"/>
          <p:cNvPicPr>
            <a:picLocks noChangeAspect="1"/>
          </p:cNvPicPr>
          <p:nvPr/>
        </p:nvPicPr>
        <p:blipFill>
          <a:blip r:embed="rId2"/>
          <a:stretch>
            <a:fillRect/>
          </a:stretch>
        </p:blipFill>
        <p:spPr>
          <a:xfrm>
            <a:off x="5433040" y="1379007"/>
            <a:ext cx="2408766" cy="3182318"/>
          </a:xfrm>
          <a:prstGeom prst="rect">
            <a:avLst/>
          </a:prstGeom>
        </p:spPr>
      </p:pic>
      <p:sp>
        <p:nvSpPr>
          <p:cNvPr id="5" name="TextBox 4"/>
          <p:cNvSpPr txBox="1"/>
          <p:nvPr/>
        </p:nvSpPr>
        <p:spPr>
          <a:xfrm>
            <a:off x="1761978" y="4577677"/>
            <a:ext cx="3531736" cy="253916"/>
          </a:xfrm>
          <a:prstGeom prst="rect">
            <a:avLst/>
          </a:prstGeom>
          <a:noFill/>
        </p:spPr>
        <p:txBody>
          <a:bodyPr wrap="none" rtlCol="0">
            <a:spAutoFit/>
          </a:bodyPr>
          <a:lstStyle/>
          <a:p>
            <a:r>
              <a:rPr lang="en-US" sz="1050" b="1" dirty="0">
                <a:solidFill>
                  <a:schemeClr val="bg1"/>
                </a:solidFill>
              </a:rPr>
              <a:t>Thomas Samuel Kuhn</a:t>
            </a:r>
            <a:r>
              <a:rPr lang="en-US" sz="1050" dirty="0">
                <a:solidFill>
                  <a:schemeClr val="bg1"/>
                </a:solidFill>
              </a:rPr>
              <a:t> (</a:t>
            </a:r>
            <a:r>
              <a:rPr lang="en-US" sz="1050" dirty="0">
                <a:solidFill>
                  <a:schemeClr val="bg1"/>
                </a:solidFill>
                <a:hlinkClick r:id="rId3">
                  <a:extLst>
                    <a:ext uri="{A12FA001-AC4F-418D-AE19-62706E023703}">
                      <ahyp:hlinkClr xmlns:ahyp="http://schemas.microsoft.com/office/drawing/2018/hyperlinkcolor" val="tx"/>
                    </a:ext>
                  </a:extLst>
                </a:hlinkClick>
              </a:rPr>
              <a:t>July 18, 1922 – June 17, 1996)</a:t>
            </a:r>
            <a:endParaRPr lang="en-US" sz="1050" dirty="0">
              <a:solidFill>
                <a:schemeClr val="bg1"/>
              </a:solidFill>
            </a:endParaRPr>
          </a:p>
        </p:txBody>
      </p:sp>
      <p:sp>
        <p:nvSpPr>
          <p:cNvPr id="6" name="TextBox 5"/>
          <p:cNvSpPr txBox="1"/>
          <p:nvPr/>
        </p:nvSpPr>
        <p:spPr>
          <a:xfrm>
            <a:off x="2514520" y="4854676"/>
            <a:ext cx="2743059"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Thomas_Kuhn</a:t>
            </a:r>
            <a:endParaRPr lang="en-US" sz="1050" dirty="0">
              <a:solidFill>
                <a:schemeClr val="bg1"/>
              </a:solidFill>
            </a:endParaRPr>
          </a:p>
        </p:txBody>
      </p:sp>
      <p:pic>
        <p:nvPicPr>
          <p:cNvPr id="13" name="Picture 12"/>
          <p:cNvPicPr>
            <a:picLocks noChangeAspect="1"/>
          </p:cNvPicPr>
          <p:nvPr/>
        </p:nvPicPr>
        <p:blipFill>
          <a:blip r:embed="rId4"/>
          <a:stretch>
            <a:fillRect/>
          </a:stretch>
        </p:blipFill>
        <p:spPr>
          <a:xfrm>
            <a:off x="1957596" y="1375716"/>
            <a:ext cx="2096448" cy="3162745"/>
          </a:xfrm>
          <a:prstGeom prst="rect">
            <a:avLst/>
          </a:prstGeom>
        </p:spPr>
      </p:pic>
    </p:spTree>
    <p:extLst>
      <p:ext uri="{BB962C8B-B14F-4D97-AF65-F5344CB8AC3E}">
        <p14:creationId xmlns:p14="http://schemas.microsoft.com/office/powerpoint/2010/main" val="3747698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88" y="194012"/>
            <a:ext cx="7886700" cy="738895"/>
          </a:xfrm>
        </p:spPr>
        <p:txBody>
          <a:bodyPr/>
          <a:lstStyle/>
          <a:p>
            <a:r>
              <a:rPr lang="zh-CN" altLang="en-US" dirty="0"/>
              <a:t>分析产业变革的</a:t>
            </a:r>
            <a:r>
              <a:rPr lang="en-US" altLang="zh-CN" dirty="0"/>
              <a:t>Kuhn Cycle</a:t>
            </a:r>
            <a:endParaRPr lang="en-US" dirty="0"/>
          </a:p>
        </p:txBody>
      </p:sp>
      <p:sp>
        <p:nvSpPr>
          <p:cNvPr id="3" name="Content Placeholder 2"/>
          <p:cNvSpPr>
            <a:spLocks noGrp="1"/>
          </p:cNvSpPr>
          <p:nvPr>
            <p:ph idx="1"/>
          </p:nvPr>
        </p:nvSpPr>
        <p:spPr>
          <a:xfrm>
            <a:off x="457200" y="4345860"/>
            <a:ext cx="8229601" cy="797640"/>
          </a:xfrm>
        </p:spPr>
        <p:txBody>
          <a:bodyPr>
            <a:normAutofit/>
          </a:bodyPr>
          <a:lstStyle/>
          <a:p>
            <a:r>
              <a:rPr lang="zh-CN" altLang="en-US" sz="1350" dirty="0"/>
              <a:t>产业变革来自新科学知识或新工程科技所带来的“危机”，特别是认知过程中的各种困扰。</a:t>
            </a:r>
            <a:endParaRPr lang="en-US" sz="1350" dirty="0"/>
          </a:p>
          <a:p>
            <a:r>
              <a:rPr lang="en-US" sz="1350" dirty="0"/>
              <a:t>http://</a:t>
            </a:r>
            <a:r>
              <a:rPr lang="en-US" sz="1350" dirty="0" err="1"/>
              <a:t>www.thwink.org</a:t>
            </a:r>
            <a:r>
              <a:rPr lang="en-US" sz="1350" dirty="0"/>
              <a:t>/sustain/glossary/</a:t>
            </a:r>
            <a:r>
              <a:rPr lang="en-US" sz="1350" dirty="0" err="1"/>
              <a:t>KuhnCycle.htm</a:t>
            </a:r>
            <a:endParaRPr lang="en-US" sz="1350" dirty="0"/>
          </a:p>
        </p:txBody>
      </p:sp>
      <p:pic>
        <p:nvPicPr>
          <p:cNvPr id="4" name="Picture 3"/>
          <p:cNvPicPr>
            <a:picLocks noChangeAspect="1"/>
          </p:cNvPicPr>
          <p:nvPr/>
        </p:nvPicPr>
        <p:blipFill>
          <a:blip r:embed="rId2"/>
          <a:stretch>
            <a:fillRect/>
          </a:stretch>
        </p:blipFill>
        <p:spPr>
          <a:xfrm>
            <a:off x="2456872" y="1013273"/>
            <a:ext cx="4324928" cy="3188010"/>
          </a:xfrm>
          <a:prstGeom prst="rect">
            <a:avLst/>
          </a:prstGeom>
        </p:spPr>
      </p:pic>
    </p:spTree>
    <p:extLst>
      <p:ext uri="{BB962C8B-B14F-4D97-AF65-F5344CB8AC3E}">
        <p14:creationId xmlns:p14="http://schemas.microsoft.com/office/powerpoint/2010/main" val="735663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83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56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Productivity loss</a:t>
            </a:r>
            <a:r>
              <a:rPr lang="zh-CN" altLang="en-US" sz="3300" kern="1200" dirty="0">
                <a:solidFill>
                  <a:prstClr val="white"/>
                </a:solidFill>
                <a:latin typeface="Weibei SC" panose="03000800000000000000" pitchFamily="66" charset="-128"/>
                <a:ea typeface="Weibei SC" panose="03000800000000000000" pitchFamily="66" charset="-128"/>
              </a:rPr>
              <a:t> </a:t>
            </a:r>
            <a:r>
              <a:rPr lang="en-US" altLang="zh-CN" sz="3300" dirty="0">
                <a:solidFill>
                  <a:prstClr val="white"/>
                </a:solidFill>
                <a:latin typeface="Weibei SC" panose="03000800000000000000" pitchFamily="66" charset="-128"/>
                <a:ea typeface="Weibei SC" panose="03000800000000000000" pitchFamily="66" charset="-128"/>
              </a:rPr>
              <a:t>due to </a:t>
            </a:r>
            <a:r>
              <a:rPr lang="en-US" altLang="zh-CN" sz="3300" kern="1200" dirty="0">
                <a:solidFill>
                  <a:prstClr val="white"/>
                </a:solidFill>
                <a:latin typeface="Weibei SC" panose="03000800000000000000" pitchFamily="66" charset="-128"/>
                <a:ea typeface="Weibei SC" panose="03000800000000000000" pitchFamily="66" charset="-128"/>
              </a:rPr>
              <a:t>Process Bottleneck</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2509386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New Productivity came from CI/CD</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2865902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solidFill>
                  <a:schemeClr val="bg1"/>
                </a:solidFill>
              </a:rPr>
              <a:t>http://structural-</a:t>
            </a:r>
            <a:r>
              <a:rPr lang="en-US" sz="1050" dirty="0" err="1">
                <a:solidFill>
                  <a:schemeClr val="bg1"/>
                </a:solidFill>
              </a:rPr>
              <a:t>communication.com</a:t>
            </a:r>
            <a:r>
              <a:rPr lang="en-US" sz="1050" dirty="0">
                <a:solidFill>
                  <a:schemeClr val="bg1"/>
                </a:solidFill>
              </a:rPr>
              <a:t>/Articles/Anatomy-metaphor-</a:t>
            </a:r>
            <a:r>
              <a:rPr lang="en-US" sz="1050" dirty="0" err="1">
                <a:solidFill>
                  <a:schemeClr val="bg1"/>
                </a:solidFill>
              </a:rPr>
              <a:t>stclair.html</a:t>
            </a:r>
            <a:endParaRPr lang="en-US" sz="1050" dirty="0">
              <a:solidFill>
                <a:schemeClr val="bg1"/>
              </a:solidFill>
            </a:endParaRPr>
          </a:p>
        </p:txBody>
      </p:sp>
    </p:spTree>
    <p:extLst>
      <p:ext uri="{BB962C8B-B14F-4D97-AF65-F5344CB8AC3E}">
        <p14:creationId xmlns:p14="http://schemas.microsoft.com/office/powerpoint/2010/main" val="34369055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Universality : </a:t>
            </a:r>
            <a:r>
              <a:rPr lang="zh-CN" altLang="en-US" dirty="0"/>
              <a:t>新旧合冶，殊途同归</a:t>
            </a:r>
            <a:endParaRPr lang="en-US" dirty="0"/>
          </a:p>
        </p:txBody>
      </p:sp>
      <p:graphicFrame>
        <p:nvGraphicFramePr>
          <p:cNvPr id="6" name="内容占位符 5">
            <a:extLst>
              <a:ext uri="{FF2B5EF4-FFF2-40B4-BE49-F238E27FC236}">
                <a16:creationId xmlns:a16="http://schemas.microsoft.com/office/drawing/2014/main" id="{4384093C-AF07-4AB7-A620-C8A00DAD39F5}"/>
              </a:ext>
            </a:extLst>
          </p:cNvPr>
          <p:cNvGraphicFramePr>
            <a:graphicFrameLocks noGrp="1"/>
          </p:cNvGraphicFramePr>
          <p:nvPr>
            <p:ph idx="1"/>
          </p:nvPr>
        </p:nvGraphicFramePr>
        <p:xfrm>
          <a:off x="557073" y="1222244"/>
          <a:ext cx="8229600" cy="375666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837437820"/>
                    </a:ext>
                  </a:extLst>
                </a:gridCol>
                <a:gridCol w="685800">
                  <a:extLst>
                    <a:ext uri="{9D8B030D-6E8A-4147-A177-3AD203B41FA5}">
                      <a16:colId xmlns:a16="http://schemas.microsoft.com/office/drawing/2014/main" val="1363240658"/>
                    </a:ext>
                  </a:extLst>
                </a:gridCol>
                <a:gridCol w="1371600">
                  <a:extLst>
                    <a:ext uri="{9D8B030D-6E8A-4147-A177-3AD203B41FA5}">
                      <a16:colId xmlns:a16="http://schemas.microsoft.com/office/drawing/2014/main" val="786702839"/>
                    </a:ext>
                  </a:extLst>
                </a:gridCol>
                <a:gridCol w="1433744">
                  <a:extLst>
                    <a:ext uri="{9D8B030D-6E8A-4147-A177-3AD203B41FA5}">
                      <a16:colId xmlns:a16="http://schemas.microsoft.com/office/drawing/2014/main" val="4050617412"/>
                    </a:ext>
                  </a:extLst>
                </a:gridCol>
                <a:gridCol w="1298360">
                  <a:extLst>
                    <a:ext uri="{9D8B030D-6E8A-4147-A177-3AD203B41FA5}">
                      <a16:colId xmlns:a16="http://schemas.microsoft.com/office/drawing/2014/main" val="3787831595"/>
                    </a:ext>
                  </a:extLst>
                </a:gridCol>
                <a:gridCol w="1382696">
                  <a:extLst>
                    <a:ext uri="{9D8B030D-6E8A-4147-A177-3AD203B41FA5}">
                      <a16:colId xmlns:a16="http://schemas.microsoft.com/office/drawing/2014/main" val="722706714"/>
                    </a:ext>
                  </a:extLst>
                </a:gridCol>
                <a:gridCol w="1371600">
                  <a:extLst>
                    <a:ext uri="{9D8B030D-6E8A-4147-A177-3AD203B41FA5}">
                      <a16:colId xmlns:a16="http://schemas.microsoft.com/office/drawing/2014/main" val="778903763"/>
                    </a:ext>
                  </a:extLst>
                </a:gridCol>
              </a:tblGrid>
              <a:tr h="480060">
                <a:tc>
                  <a:txBody>
                    <a:bodyPr/>
                    <a:lstStyle/>
                    <a:p>
                      <a:r>
                        <a:rPr lang="zh-CN" altLang="en-US" sz="1400" dirty="0">
                          <a:latin typeface="STXingkai" panose="02010800040101010101" pitchFamily="2" charset="-122"/>
                          <a:ea typeface="STXingkai" panose="02010800040101010101" pitchFamily="2" charset="-122"/>
                        </a:rPr>
                        <a:t>学说</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范畴论</a:t>
                      </a:r>
                    </a:p>
                    <a:p>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物理学</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柏拉图</a:t>
                      </a:r>
                      <a:r>
                        <a:rPr lang="en-US" altLang="zh-CN" sz="1400" dirty="0">
                          <a:latin typeface="STXingkai" panose="02010800040101010101" pitchFamily="2" charset="-122"/>
                          <a:ea typeface="STXingkai" panose="02010800040101010101" pitchFamily="2" charset="-122"/>
                        </a:rPr>
                        <a:t>《</a:t>
                      </a:r>
                      <a:r>
                        <a:rPr lang="zh-CN" altLang="en-US" sz="1400" dirty="0">
                          <a:latin typeface="STXingkai" panose="02010800040101010101" pitchFamily="2" charset="-122"/>
                          <a:ea typeface="STXingkai" panose="02010800040101010101" pitchFamily="2" charset="-122"/>
                        </a:rPr>
                        <a:t>理想国</a:t>
                      </a:r>
                      <a:r>
                        <a:rPr lang="en-US" altLang="zh-CN" sz="1400" dirty="0">
                          <a:latin typeface="STXingkai" panose="02010800040101010101" pitchFamily="2" charset="-122"/>
                          <a:ea typeface="STXingkai" panose="02010800040101010101" pitchFamily="2" charset="-122"/>
                        </a:rPr>
                        <a:t>》</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en-US" altLang="zh-CN" sz="1400" dirty="0">
                          <a:latin typeface="STXingkai" panose="02010800040101010101" pitchFamily="2" charset="-122"/>
                          <a:ea typeface="STXingkai" panose="02010800040101010101" pitchFamily="2" charset="-122"/>
                        </a:rPr>
                        <a:t>《</a:t>
                      </a:r>
                      <a:r>
                        <a:rPr lang="zh-CN" altLang="en-US" sz="1400" dirty="0">
                          <a:latin typeface="STXingkai" panose="02010800040101010101" pitchFamily="2" charset="-122"/>
                          <a:ea typeface="STXingkai" panose="02010800040101010101" pitchFamily="2" charset="-122"/>
                        </a:rPr>
                        <a:t>理想国</a:t>
                      </a:r>
                      <a:r>
                        <a:rPr lang="en-US" altLang="zh-CN" sz="1400" dirty="0">
                          <a:latin typeface="STXingkai" panose="02010800040101010101" pitchFamily="2" charset="-122"/>
                          <a:ea typeface="STXingkai" panose="02010800040101010101" pitchFamily="2" charset="-122"/>
                        </a:rPr>
                        <a:t>》</a:t>
                      </a:r>
                      <a:r>
                        <a:rPr lang="zh-CN" altLang="en-US" sz="1400" dirty="0">
                          <a:latin typeface="STXingkai" panose="02010800040101010101" pitchFamily="2" charset="-122"/>
                          <a:ea typeface="STXingkai" panose="02010800040101010101" pitchFamily="2" charset="-122"/>
                        </a:rPr>
                        <a:t>中的洞喻</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东方文化</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计算思维</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2034726549"/>
                  </a:ext>
                </a:extLst>
              </a:tr>
              <a:tr h="685800">
                <a:tc>
                  <a:txBody>
                    <a:bodyPr/>
                    <a:lstStyle/>
                    <a:p>
                      <a:r>
                        <a:rPr lang="zh-CN" altLang="en-US" sz="1400" dirty="0">
                          <a:latin typeface="STXingkai" panose="02010800040101010101" pitchFamily="2" charset="-122"/>
                          <a:ea typeface="STXingkai" panose="02010800040101010101" pitchFamily="2" charset="-122"/>
                        </a:rPr>
                        <a:t>对象</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对象</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基本粒子</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影像、理念</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影子、木偶</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感官（六触、十二处、十八界）、本性</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输入、输出的比特和量子比特数据</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866183747"/>
                  </a:ext>
                </a:extLst>
              </a:tr>
              <a:tr h="891540">
                <a:tc>
                  <a:txBody>
                    <a:bodyPr/>
                    <a:lstStyle/>
                    <a:p>
                      <a:r>
                        <a:rPr lang="zh-CN" altLang="en-US" sz="1400" dirty="0">
                          <a:latin typeface="STXingkai" panose="02010800040101010101" pitchFamily="2" charset="-122"/>
                          <a:ea typeface="STXingkai" panose="02010800040101010101" pitchFamily="2" charset="-122"/>
                        </a:rPr>
                        <a:t>关系</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箭头</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四种相互作用</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投射，显现</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火光映射</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缘起</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通用的逻辑门或</a:t>
                      </a:r>
                      <a:r>
                        <a:rPr lang="en-US" altLang="zh-CN" sz="1400" dirty="0">
                          <a:latin typeface="STXingkai" panose="02010800040101010101" pitchFamily="2" charset="-122"/>
                          <a:ea typeface="STXingkai" panose="02010800040101010101" pitchFamily="2" charset="-122"/>
                        </a:rPr>
                        <a:t>Hamiltonian</a:t>
                      </a:r>
                      <a:r>
                        <a:rPr lang="zh-CN" altLang="en-US" sz="1400" dirty="0">
                          <a:latin typeface="STXingkai" panose="02010800040101010101" pitchFamily="2" charset="-122"/>
                          <a:ea typeface="STXingkai" panose="02010800040101010101" pitchFamily="2" charset="-122"/>
                        </a:rPr>
                        <a:t>时间演化、拓扑结构变换</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249841301"/>
                  </a:ext>
                </a:extLst>
              </a:tr>
              <a:tr h="1097280">
                <a:tc>
                  <a:txBody>
                    <a:bodyPr/>
                    <a:lstStyle/>
                    <a:p>
                      <a:r>
                        <a:rPr lang="zh-CN" altLang="en-US" sz="1400" dirty="0">
                          <a:latin typeface="STXingkai" panose="02010800040101010101" pitchFamily="2" charset="-122"/>
                          <a:ea typeface="STXingkai" panose="02010800040101010101" pitchFamily="2" charset="-122"/>
                        </a:rPr>
                        <a:t>结构</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映射结构</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大统一理论</a:t>
                      </a:r>
                      <a:r>
                        <a:rPr lang="en-US" altLang="zh-CN" sz="1400" dirty="0">
                          <a:latin typeface="STXingkai" panose="02010800040101010101" pitchFamily="2" charset="-122"/>
                          <a:ea typeface="STXingkai" panose="02010800040101010101" pitchFamily="2" charset="-122"/>
                        </a:rPr>
                        <a:t>(QM/SR/GR/GFT)</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以辩证法为主体的城邦护卫者的教育学</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从洞内到地面的显现过程</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中观（性空），唯识（缘起现象），心学（惟精惟一，允执厥中）</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逻辑门线路模式、绝热演化模式、拓扑变换模式</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482349773"/>
                  </a:ext>
                </a:extLst>
              </a:tr>
              <a:tr h="480060">
                <a:tc>
                  <a:txBody>
                    <a:bodyPr/>
                    <a:lstStyle/>
                    <a:p>
                      <a:r>
                        <a:rPr lang="zh-CN" altLang="en-US" sz="1400" dirty="0">
                          <a:latin typeface="STXingkai" panose="02010800040101010101" pitchFamily="2" charset="-122"/>
                          <a:ea typeface="STXingkai" panose="02010800040101010101" pitchFamily="2" charset="-122"/>
                        </a:rPr>
                        <a:t>主客观之间</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打通</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接近打通：量子测量</a:t>
                      </a:r>
                      <a:endParaRPr lang="en-US" sz="1400" dirty="0">
                        <a:latin typeface="STXingkai" panose="02010800040101010101" pitchFamily="2" charset="-122"/>
                        <a:ea typeface="STXingkai" panose="02010800040101010101" pitchFamily="2" charset="-122"/>
                      </a:endParaRPr>
                    </a:p>
                  </a:txBody>
                  <a:tcPr marL="68580" marR="68580" marT="34290" marB="34290"/>
                </a:tc>
                <a:tc gridSpan="2">
                  <a:txBody>
                    <a:bodyPr/>
                    <a:lstStyle/>
                    <a:p>
                      <a:r>
                        <a:rPr lang="zh-CN" altLang="en-US" sz="1400" dirty="0">
                          <a:latin typeface="STXingkai" panose="02010800040101010101" pitchFamily="2" charset="-122"/>
                          <a:ea typeface="STXingkai" panose="02010800040101010101" pitchFamily="2" charset="-122"/>
                        </a:rPr>
                        <a:t>留有空间：“假设”</a:t>
                      </a:r>
                      <a:endParaRPr lang="en-US" sz="1400" dirty="0">
                        <a:latin typeface="STXingkai" panose="02010800040101010101" pitchFamily="2" charset="-122"/>
                        <a:ea typeface="STXingkai" panose="02010800040101010101" pitchFamily="2" charset="-122"/>
                      </a:endParaRPr>
                    </a:p>
                  </a:txBody>
                  <a:tcPr marL="68580" marR="68580" marT="34290" marB="34290"/>
                </a:tc>
                <a:tc hMerge="1">
                  <a:txBody>
                    <a:bodyPr/>
                    <a:lstStyle/>
                    <a:p>
                      <a:endParaRPr lang="en-US" dirty="0"/>
                    </a:p>
                  </a:txBody>
                  <a:tcPr/>
                </a:tc>
                <a:tc>
                  <a:txBody>
                    <a:bodyPr/>
                    <a:lstStyle/>
                    <a:p>
                      <a:r>
                        <a:rPr lang="zh-CN" altLang="en-US" sz="1400" dirty="0">
                          <a:latin typeface="STXingkai" panose="02010800040101010101" pitchFamily="2" charset="-122"/>
                          <a:ea typeface="STXingkai" panose="02010800040101010101" pitchFamily="2" charset="-122"/>
                        </a:rPr>
                        <a:t>打通</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人脑是一台量子计算机？</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3614693182"/>
                  </a:ext>
                </a:extLst>
              </a:tr>
            </a:tbl>
          </a:graphicData>
        </a:graphic>
      </p:graphicFrame>
    </p:spTree>
    <p:extLst>
      <p:ext uri="{BB962C8B-B14F-4D97-AF65-F5344CB8AC3E}">
        <p14:creationId xmlns:p14="http://schemas.microsoft.com/office/powerpoint/2010/main" val="40639600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354996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81740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Arrows are “mappings” between objects, categories and </a:t>
            </a:r>
            <a:r>
              <a:rPr lang="en-US" altLang="zh-CN" sz="2000" b="1" dirty="0" err="1">
                <a:solidFill>
                  <a:schemeClr val="bg1"/>
                </a:solidFill>
                <a:latin typeface="Arial" charset="0"/>
                <a:ea typeface="Arial" charset="0"/>
                <a:cs typeface="Arial" charset="0"/>
              </a:rPr>
              <a:t>functors</a:t>
            </a:r>
            <a:endParaRPr lang="zh-CN" altLang="en-US" sz="2000" b="1" dirty="0">
              <a:solidFill>
                <a:schemeClr val="bg1"/>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TextBox 2"/>
              <p:cNvSpPr txBox="1"/>
              <p:nvPr/>
            </p:nvSpPr>
            <p:spPr>
              <a:xfrm>
                <a:off x="5954564" y="1393282"/>
                <a:ext cx="1389932" cy="380489"/>
              </a:xfrm>
              <a:prstGeom prst="rect">
                <a:avLst/>
              </a:prstGeom>
              <a:noFill/>
              <a:ln>
                <a:solidFill>
                  <a:srgbClr val="DBB76C"/>
                </a:solidFill>
              </a:ln>
              <a:effectLst>
                <a:softEdge rad="1270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𝐴</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𝑓</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𝐵</m:t>
                      </m:r>
                    </m:oMath>
                  </m:oMathPara>
                </a14:m>
                <a:endParaRPr lang="en-US" sz="1800" dirty="0">
                  <a:solidFill>
                    <a:srgbClr val="FFFFFF"/>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54564" y="1393282"/>
                <a:ext cx="1389932" cy="380489"/>
              </a:xfrm>
              <a:prstGeom prst="rect">
                <a:avLst/>
              </a:prstGeom>
              <a:blipFill>
                <a:blip r:embed="rId3"/>
                <a:stretch>
                  <a:fillRect l="-2703" t="-3125" r="-1802" b="-25000"/>
                </a:stretch>
              </a:blipFill>
              <a:ln>
                <a:solidFill>
                  <a:srgbClr val="DBB76C"/>
                </a:solidFill>
              </a:ln>
              <a:effectLst>
                <a:softEdge rad="127000"/>
              </a:effectLst>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Category theory : </a:t>
            </a:r>
            <a:r>
              <a:rPr lang="en-US" altLang="x-none" sz="1800" i="1" dirty="0">
                <a:solidFill>
                  <a:srgbClr val="FFFF00"/>
                </a:solidFill>
                <a:latin typeface="Arial" charset="0"/>
                <a:ea typeface="方正兰亭超细黑简体" charset="0"/>
              </a:rPr>
              <a:t>Arrow chasing</a:t>
            </a:r>
            <a:r>
              <a:rPr lang="en-US" altLang="x-none" sz="1800" dirty="0">
                <a:solidFill>
                  <a:srgbClr val="FFFF00"/>
                </a:solidFill>
                <a:latin typeface="Arial" charset="0"/>
                <a:ea typeface="方正兰亭超细黑简体" charset="0"/>
              </a:rPr>
              <a:t> </a:t>
            </a:r>
          </a:p>
        </p:txBody>
      </p:sp>
      <p:sp>
        <p:nvSpPr>
          <p:cNvPr id="11" name="矩形 35"/>
          <p:cNvSpPr>
            <a:spLocks noChangeArrowheads="1"/>
          </p:cNvSpPr>
          <p:nvPr/>
        </p:nvSpPr>
        <p:spPr bwMode="auto">
          <a:xfrm>
            <a:off x="757239" y="13065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1. 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7"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FFFF00"/>
                    </a:solidFill>
                    <a:latin typeface="Arial" charset="0"/>
                    <a:ea typeface="方正兰亭超细黑简体" charset="0"/>
                  </a:rPr>
                  <a:t>A function </a:t>
                </a:r>
                <a14:m>
                  <m:oMath xmlns:m="http://schemas.openxmlformats.org/officeDocument/2006/math">
                    <m:r>
                      <a:rPr lang="en-US" altLang="x-none" sz="1050" i="1" dirty="0">
                        <a:solidFill>
                          <a:srgbClr val="FFFF00"/>
                        </a:solidFill>
                        <a:latin typeface="Cambria Math" charset="0"/>
                        <a:ea typeface="方正兰亭超细黑简体" charset="0"/>
                      </a:rPr>
                      <m:t>𝑐𝑜𝑚𝑝𝑎𝑟𝑒𝑠</m:t>
                    </m:r>
                    <m:r>
                      <a:rPr lang="en-US" altLang="x-none" sz="1050" i="1" dirty="0">
                        <a:solidFill>
                          <a:srgbClr val="FFFF00"/>
                        </a:solidFill>
                        <a:latin typeface="Cambria Math" charset="0"/>
                        <a:ea typeface="方正兰亭超细黑简体" charset="0"/>
                      </a:rPr>
                      <m:t> </m:t>
                    </m:r>
                    <m:r>
                      <a:rPr lang="en-US" altLang="x-none" sz="1050" i="1" dirty="0">
                        <a:solidFill>
                          <a:srgbClr val="FFFF00"/>
                        </a:solidFill>
                        <a:latin typeface="Cambria Math" charset="0"/>
                        <a:ea typeface="方正兰亭超细黑简体" charset="0"/>
                      </a:rPr>
                      <m:t>𝑡𝑤𝑜</m:t>
                    </m:r>
                    <m:r>
                      <a:rPr lang="en-US" altLang="x-none" sz="1050" i="1" dirty="0">
                        <a:solidFill>
                          <a:srgbClr val="FFFF00"/>
                        </a:solidFill>
                        <a:latin typeface="Cambria Math" charset="0"/>
                        <a:ea typeface="方正兰亭超细黑简体" charset="0"/>
                      </a:rPr>
                      <m:t> </m:t>
                    </m:r>
                    <m:r>
                      <a:rPr lang="en-US" altLang="x-none" sz="1050" i="1" dirty="0">
                        <a:solidFill>
                          <a:srgbClr val="FFFF00"/>
                        </a:solidFill>
                        <a:latin typeface="Cambria Math" charset="0"/>
                        <a:ea typeface="方正兰亭超细黑简体" charset="0"/>
                      </a:rPr>
                      <m:t>𝑜𝑏𝑗𝑒𝑐𝑡𝑠</m:t>
                    </m:r>
                  </m:oMath>
                </a14:m>
                <a:endParaRPr lang="en-US" altLang="x-none" sz="1050" dirty="0">
                  <a:solidFill>
                    <a:srgbClr val="FFFF00"/>
                  </a:solidFill>
                  <a:latin typeface="Arial" charset="0"/>
                  <a:ea typeface="方正兰亭超细黑简体" charset="0"/>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7" y="1627238"/>
                <a:ext cx="2353861" cy="253916"/>
              </a:xfrm>
              <a:prstGeom prst="rect">
                <a:avLst/>
              </a:prstGeom>
              <a:blipFill>
                <a:blip r:embed="rId4"/>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2. </a:t>
            </a:r>
            <a:r>
              <a:rPr lang="en-US" altLang="x-none" sz="1400" dirty="0" err="1">
                <a:solidFill>
                  <a:srgbClr val="FFFFFF"/>
                </a:solidFill>
                <a:latin typeface="Arial" charset="0"/>
                <a:ea typeface="方正兰亭超细黑简体" charset="0"/>
              </a:rPr>
              <a:t>Functor</a:t>
            </a:r>
            <a:endParaRPr lang="en-US" altLang="x-none" sz="1400" dirty="0">
              <a:solidFill>
                <a:srgbClr val="FFFFFF"/>
              </a:solidFill>
              <a:latin typeface="Arial" charset="0"/>
              <a:ea typeface="方正兰亭超细黑简体" charset="0"/>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7" y="2404839"/>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FFFF00"/>
                    </a:solidFill>
                    <a:latin typeface="Arial" charset="0"/>
                    <a:ea typeface="方正兰亭超细黑简体" charset="0"/>
                  </a:rPr>
                  <a:t>A </a:t>
                </a:r>
                <a:r>
                  <a:rPr lang="en-US" altLang="x-none" sz="1050" dirty="0" err="1">
                    <a:solidFill>
                      <a:srgbClr val="FFFF00"/>
                    </a:solidFill>
                    <a:latin typeface="Arial" charset="0"/>
                    <a:ea typeface="方正兰亭超细黑简体" charset="0"/>
                  </a:rPr>
                  <a:t>Functor</a:t>
                </a:r>
                <a:r>
                  <a:rPr lang="en-US" altLang="x-none" sz="1050" dirty="0">
                    <a:solidFill>
                      <a:srgbClr val="FFFF00"/>
                    </a:solidFill>
                    <a:latin typeface="Arial" charset="0"/>
                    <a:ea typeface="方正兰亭超细黑简体" charset="0"/>
                  </a:rPr>
                  <a:t> </a:t>
                </a:r>
                <a14:m>
                  <m:oMath xmlns:m="http://schemas.openxmlformats.org/officeDocument/2006/math">
                    <m:r>
                      <a:rPr lang="en-US" altLang="x-none" sz="1050" i="1" dirty="0">
                        <a:solidFill>
                          <a:srgbClr val="FFFF00"/>
                        </a:solidFill>
                        <a:latin typeface="Cambria Math" charset="0"/>
                        <a:ea typeface="方正兰亭超细黑简体" charset="0"/>
                      </a:rPr>
                      <m:t>𝑐𝑜𝑚𝑝𝑎𝑟𝑒𝑠</m:t>
                    </m:r>
                    <m:r>
                      <a:rPr lang="en-US" altLang="x-none" sz="1050" i="1" dirty="0">
                        <a:solidFill>
                          <a:srgbClr val="FFFF00"/>
                        </a:solidFill>
                        <a:latin typeface="Cambria Math" charset="0"/>
                        <a:ea typeface="方正兰亭超细黑简体" charset="0"/>
                      </a:rPr>
                      <m:t> </m:t>
                    </m:r>
                    <m:r>
                      <a:rPr lang="en-US" altLang="x-none" sz="1050" i="1" dirty="0">
                        <a:solidFill>
                          <a:srgbClr val="FFFF00"/>
                        </a:solidFill>
                        <a:latin typeface="Cambria Math" charset="0"/>
                        <a:ea typeface="方正兰亭超细黑简体" charset="0"/>
                      </a:rPr>
                      <m:t>𝑡𝑤𝑜</m:t>
                    </m:r>
                    <m:r>
                      <a:rPr lang="en-US" altLang="x-none" sz="1050" i="1" dirty="0">
                        <a:solidFill>
                          <a:srgbClr val="FFFF00"/>
                        </a:solidFill>
                        <a:latin typeface="Cambria Math" charset="0"/>
                        <a:ea typeface="方正兰亭超细黑简体" charset="0"/>
                      </a:rPr>
                      <m:t> </m:t>
                    </m:r>
                  </m:oMath>
                </a14:m>
                <a:r>
                  <a:rPr lang="en-US" altLang="x-none" sz="1050" dirty="0">
                    <a:solidFill>
                      <a:srgbClr val="FFFF00"/>
                    </a:solidFill>
                    <a:latin typeface="Arial" charset="0"/>
                    <a:ea typeface="方正兰亭超细黑简体" charset="0"/>
                  </a:rPr>
                  <a:t>categories</a:t>
                </a:r>
              </a:p>
            </p:txBody>
          </p:sp>
        </mc:Choice>
        <mc:Fallback xmlns="">
          <p:sp>
            <p:nvSpPr>
              <p:cNvPr id="17" name="矩形 35"/>
              <p:cNvSpPr>
                <a:spLocks noRot="1" noChangeAspect="1" noMove="1" noResize="1" noEditPoints="1" noAdjustHandles="1" noChangeArrowheads="1" noChangeShapeType="1" noTextEdit="1"/>
              </p:cNvSpPr>
              <p:nvPr/>
            </p:nvSpPr>
            <p:spPr bwMode="auto">
              <a:xfrm>
                <a:off x="962157" y="2404839"/>
                <a:ext cx="3163277" cy="253916"/>
              </a:xfrm>
              <a:prstGeom prst="rect">
                <a:avLst/>
              </a:prstGeom>
              <a:blipFill>
                <a:blip r:embed="rId5"/>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32712" y="2803704"/>
                <a:ext cx="1409938" cy="372153"/>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𝑆</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𝑇</m:t>
                      </m:r>
                    </m:oMath>
                  </m:oMathPara>
                </a14:m>
                <a:endParaRPr lang="en-US" sz="1800" dirty="0">
                  <a:solidFill>
                    <a:srgbClr val="FFFF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32712" y="2803704"/>
                <a:ext cx="1409938" cy="372153"/>
              </a:xfrm>
              <a:prstGeom prst="rect">
                <a:avLst/>
              </a:prstGeom>
              <a:blipFill>
                <a:blip r:embed="rId6"/>
                <a:stretch>
                  <a:fillRect l="-1770" t="-9677" r="-1770" b="-29032"/>
                </a:stretch>
              </a:blipFill>
              <a:ln>
                <a:solidFill>
                  <a:srgbClr val="DBB76C"/>
                </a:solidFill>
              </a:ln>
              <a:effectLst>
                <a:softEdge rad="63500"/>
              </a:effectLst>
            </p:spPr>
            <p:txBody>
              <a:bodyPr/>
              <a:lstStyle/>
              <a:p>
                <a:r>
                  <a:rPr lang="en-TW">
                    <a:noFill/>
                  </a:rPr>
                  <a:t> </a:t>
                </a:r>
              </a:p>
            </p:txBody>
          </p:sp>
        </mc:Fallback>
      </mc:AlternateContent>
      <p:sp>
        <p:nvSpPr>
          <p:cNvPr id="20" name="矩形 35"/>
          <p:cNvSpPr>
            <a:spLocks noChangeArrowheads="1"/>
          </p:cNvSpPr>
          <p:nvPr/>
        </p:nvSpPr>
        <p:spPr bwMode="auto">
          <a:xfrm>
            <a:off x="757238" y="3332842"/>
            <a:ext cx="23049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3. Natural Transformation</a:t>
            </a:r>
          </a:p>
        </p:txBody>
      </p:sp>
      <p:sp>
        <p:nvSpPr>
          <p:cNvPr id="21" name="矩形 35"/>
          <p:cNvSpPr>
            <a:spLocks noChangeArrowheads="1"/>
          </p:cNvSpPr>
          <p:nvPr/>
        </p:nvSpPr>
        <p:spPr bwMode="auto">
          <a:xfrm>
            <a:off x="962157"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FFFF00"/>
                </a:solidFill>
                <a:latin typeface="Arial" charset="0"/>
                <a:ea typeface="方正兰亭超细黑简体" charset="0"/>
              </a:rPr>
              <a:t>A Natural Transformation compares two </a:t>
            </a:r>
            <a:r>
              <a:rPr lang="en-US" altLang="x-none" sz="1050" dirty="0" err="1">
                <a:solidFill>
                  <a:srgbClr val="FFFF00"/>
                </a:solidFill>
                <a:latin typeface="Arial" charset="0"/>
                <a:ea typeface="方正兰亭超细黑简体" charset="0"/>
              </a:rPr>
              <a:t>Fuctors</a:t>
            </a:r>
            <a:endParaRPr lang="en-US" altLang="x-none" sz="1050" dirty="0">
              <a:solidFill>
                <a:srgbClr val="FFFF00"/>
              </a:solidFill>
              <a:latin typeface="Arial" charset="0"/>
              <a:ea typeface="方正兰亭超细黑简体" charset="0"/>
            </a:endParaRPr>
          </a:p>
        </p:txBody>
      </p:sp>
      <mc:AlternateContent xmlns:mc="http://schemas.openxmlformats.org/markup-compatibility/2006" xmlns:a14="http://schemas.microsoft.com/office/drawing/2010/main">
        <mc:Choice Requires="a14">
          <p:sp>
            <p:nvSpPr>
              <p:cNvPr id="5" name="TextBox 4"/>
              <p:cNvSpPr txBox="1"/>
              <p:nvPr/>
            </p:nvSpPr>
            <p:spPr>
              <a:xfrm>
                <a:off x="4216670" y="3705463"/>
                <a:ext cx="322589"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𝑆</m:t>
                      </m:r>
                    </m:oMath>
                  </m:oMathPara>
                </a14:m>
                <a:endParaRPr lang="en-US" sz="1300" dirty="0">
                  <a:solidFill>
                    <a:srgbClr val="FFFFFF"/>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216670" y="3705463"/>
                <a:ext cx="322589" cy="292388"/>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99274" y="3676929"/>
                <a:ext cx="1389996" cy="349455"/>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𝐹</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ea typeface="Cambria Math" charset="0"/>
                              <a:cs typeface="Cambria Math" charset="0"/>
                            </a:rPr>
                            <m:t>𝜂</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𝐺</m:t>
                      </m:r>
                    </m:oMath>
                  </m:oMathPara>
                </a14:m>
                <a:endParaRPr lang="en-US" sz="1800" dirty="0">
                  <a:solidFill>
                    <a:srgbClr val="FFFFFF"/>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99274" y="3676929"/>
                <a:ext cx="1389996" cy="349455"/>
              </a:xfrm>
              <a:prstGeom prst="rect">
                <a:avLst/>
              </a:prstGeom>
              <a:blipFill>
                <a:blip r:embed="rId8"/>
                <a:stretch>
                  <a:fillRect l="-2679" t="-13333" r="-893" b="-26667"/>
                </a:stretch>
              </a:blipFill>
              <a:ln>
                <a:solidFill>
                  <a:srgbClr val="DBB76C"/>
                </a:solidFill>
              </a:ln>
              <a:effectLst>
                <a:softEdge rad="63500"/>
              </a:effectLst>
            </p:spPr>
            <p:txBody>
              <a:bodyPr/>
              <a:lstStyle/>
              <a:p>
                <a:r>
                  <a:rPr lang="en-TW">
                    <a:noFill/>
                  </a:rPr>
                  <a:t> </a:t>
                </a:r>
              </a:p>
            </p:txBody>
          </p:sp>
        </mc:Fallback>
      </mc:AlternateContent>
      <p:sp>
        <p:nvSpPr>
          <p:cNvPr id="28" name="矩形 35"/>
          <p:cNvSpPr>
            <a:spLocks noChangeArrowheads="1"/>
          </p:cNvSpPr>
          <p:nvPr/>
        </p:nvSpPr>
        <p:spPr bwMode="auto">
          <a:xfrm>
            <a:off x="757238" y="4239310"/>
            <a:ext cx="18950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altLang="x-none" sz="800" dirty="0" err="1">
                <a:solidFill>
                  <a:srgbClr val="FFFFFF"/>
                </a:solidFill>
                <a:latin typeface="Arial" charset="0"/>
                <a:ea typeface="方正兰亭超细黑简体" charset="0"/>
              </a:rPr>
              <a:t>Schalk</a:t>
            </a:r>
            <a:r>
              <a:rPr lang="en-US" altLang="x-none" sz="800" dirty="0">
                <a:solidFill>
                  <a:srgbClr val="FFFFFF"/>
                </a:solidFill>
                <a:latin typeface="Arial" charset="0"/>
                <a:ea typeface="方正兰亭超细黑简体" charset="0"/>
              </a:rPr>
              <a:t> and Simmons, 2005</a:t>
            </a:r>
          </a:p>
        </p:txBody>
      </p:sp>
      <mc:AlternateContent xmlns:mc="http://schemas.openxmlformats.org/markup-compatibility/2006" xmlns:a14="http://schemas.microsoft.com/office/drawing/2010/main">
        <mc:Choice Requires="a14">
          <p:sp>
            <p:nvSpPr>
              <p:cNvPr id="26" name="TextBox 25"/>
              <p:cNvSpPr txBox="1"/>
              <p:nvPr/>
            </p:nvSpPr>
            <p:spPr>
              <a:xfrm>
                <a:off x="5295019" y="2060838"/>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𝑆</m:t>
                      </m:r>
                    </m:oMath>
                  </m:oMathPara>
                </a14:m>
                <a:endParaRPr lang="en-US" sz="1200" dirty="0">
                  <a:solidFill>
                    <a:srgbClr val="FFFFFF"/>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8"/>
                <a:ext cx="365240" cy="276999"/>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2"/>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𝑇</m:t>
                      </m:r>
                    </m:oMath>
                  </m:oMathPara>
                </a14:m>
                <a:endParaRPr lang="en-US" sz="1200" dirty="0">
                  <a:solidFill>
                    <a:srgbClr val="FFFFFF"/>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2"/>
                <a:ext cx="365240" cy="276999"/>
              </a:xfrm>
              <a:prstGeom prst="rect">
                <a:avLst/>
              </a:prstGeom>
              <a:blipFill>
                <a:blip r:embed="rId10"/>
                <a:stretch>
                  <a:fillRect/>
                </a:stretch>
              </a:blipFill>
            </p:spPr>
            <p:txBody>
              <a:bodyPr/>
              <a:lstStyle/>
              <a:p>
                <a:r>
                  <a:rPr lang="en-TW">
                    <a:noFill/>
                  </a:rPr>
                  <a:t> </a:t>
                </a:r>
              </a:p>
            </p:txBody>
          </p:sp>
        </mc:Fallback>
      </mc:AlternateContent>
      <p:sp>
        <p:nvSpPr>
          <p:cNvPr id="29" name="Oval 28"/>
          <p:cNvSpPr/>
          <p:nvPr/>
        </p:nvSpPr>
        <p:spPr bwMode="auto">
          <a:xfrm>
            <a:off x="4253728" y="2084127"/>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5"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Category </a:t>
                </a:r>
                <a14:m>
                  <m:oMath xmlns:m="http://schemas.openxmlformats.org/officeDocument/2006/math">
                    <m:r>
                      <a:rPr lang="en-US" altLang="x-none" sz="1050" i="1" dirty="0">
                        <a:solidFill>
                          <a:srgbClr val="5B9BD5"/>
                        </a:solidFill>
                        <a:latin typeface="Cambria Math" charset="0"/>
                        <a:ea typeface="方正兰亭超细黑简体" charset="0"/>
                      </a:rPr>
                      <m:t>𝑆</m:t>
                    </m:r>
                  </m:oMath>
                </a14:m>
                <a:endParaRPr lang="en-US" altLang="x-none" sz="1050" dirty="0">
                  <a:solidFill>
                    <a:srgbClr val="5B9BD5"/>
                  </a:solidFill>
                  <a:latin typeface="Arial" charset="0"/>
                  <a:ea typeface="方正兰亭超细黑简体" charset="0"/>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5" y="1481338"/>
                <a:ext cx="848695" cy="253916"/>
              </a:xfrm>
              <a:prstGeom prst="rect">
                <a:avLst/>
              </a:prstGeom>
              <a:blipFill>
                <a:blip r:embed="rId11"/>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93083" y="2147188"/>
                <a:ext cx="986809" cy="372153"/>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oMath>
                  </m:oMathPara>
                </a14:m>
                <a:endParaRPr lang="en-US" sz="1800" dirty="0">
                  <a:solidFill>
                    <a:srgbClr val="FFFFFF"/>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93083" y="2147188"/>
                <a:ext cx="986809" cy="372153"/>
              </a:xfrm>
              <a:prstGeom prst="rect">
                <a:avLst/>
              </a:prstGeom>
              <a:blipFill>
                <a:blip r:embed="rId12"/>
                <a:stretch>
                  <a:fillRect l="-5128" t="-6452"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357902" y="3709324"/>
                <a:ext cx="334194"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𝑇</m:t>
                      </m:r>
                    </m:oMath>
                  </m:oMathPara>
                </a14:m>
                <a:endParaRPr lang="en-US" sz="1300" dirty="0">
                  <a:solidFill>
                    <a:srgbClr val="FFFFFF"/>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357902" y="3709324"/>
                <a:ext cx="334194" cy="292388"/>
              </a:xfrm>
              <a:prstGeom prst="rect">
                <a:avLst/>
              </a:prstGeom>
              <a:blipFill>
                <a:blip r:embed="rId13"/>
                <a:stretch>
                  <a:fillRect/>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49552" y="3426264"/>
            <a:ext cx="3861" cy="1147034"/>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49551" y="3133876"/>
            <a:ext cx="3861" cy="1147034"/>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0"/>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𝐹</m:t>
                      </m:r>
                    </m:oMath>
                  </m:oMathPara>
                </a14:m>
                <a:endParaRPr lang="en-US" sz="1200" dirty="0">
                  <a:solidFill>
                    <a:srgbClr val="FFFFFF"/>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0"/>
                <a:ext cx="365240" cy="276999"/>
              </a:xfrm>
              <a:prstGeom prst="rect">
                <a:avLst/>
              </a:prstGeom>
              <a:blipFill>
                <a:blip r:embed="rId14"/>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49450" y="4238605"/>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𝐺</m:t>
                      </m:r>
                    </m:oMath>
                  </m:oMathPara>
                </a14:m>
                <a:endParaRPr lang="en-US" sz="1200" dirty="0">
                  <a:solidFill>
                    <a:srgbClr val="FFFFFF"/>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49450" y="4238605"/>
                <a:ext cx="365240" cy="276999"/>
              </a:xfrm>
              <a:prstGeom prst="rect">
                <a:avLst/>
              </a:prstGeom>
              <a:blipFill>
                <a:blip r:embed="rId15"/>
                <a:stretch>
                  <a:fillRect/>
                </a:stretch>
              </a:blipFill>
            </p:spPr>
            <p:txBody>
              <a:bodyPr/>
              <a:lstStyle/>
              <a:p>
                <a:r>
                  <a:rPr lang="en-TW">
                    <a:noFill/>
                  </a:rPr>
                  <a:t> </a:t>
                </a:r>
              </a:p>
            </p:txBody>
          </p:sp>
        </mc:Fallback>
      </mc:AlternateContent>
      <p:cxnSp>
        <p:nvCxnSpPr>
          <p:cNvPr id="56" name="Straight Arrow Connector 55"/>
          <p:cNvCxnSpPr/>
          <p:nvPr/>
        </p:nvCxnSpPr>
        <p:spPr bwMode="auto">
          <a:xfrm>
            <a:off x="4932069" y="3619352"/>
            <a:ext cx="0" cy="484815"/>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63816" y="3702587"/>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ea typeface="Cambria Math" charset="0"/>
                          <a:cs typeface="Cambria Math" charset="0"/>
                        </a:rPr>
                        <m:t>𝜂</m:t>
                      </m:r>
                    </m:oMath>
                  </m:oMathPara>
                </a14:m>
                <a:endParaRPr lang="en-US" sz="1200" dirty="0">
                  <a:solidFill>
                    <a:srgbClr val="FFFFFF"/>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63816" y="3702587"/>
                <a:ext cx="365240" cy="276999"/>
              </a:xfrm>
              <a:prstGeom prst="rect">
                <a:avLst/>
              </a:prstGeom>
              <a:blipFill>
                <a:blip r:embed="rId16"/>
                <a:stretch>
                  <a:fillRect b="-4348"/>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53347" y="1502758"/>
                <a:ext cx="189539" cy="246221"/>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rPr>
                        <m:t>𝐴</m:t>
                      </m:r>
                    </m:oMath>
                  </m:oMathPara>
                </a14:m>
                <a:endParaRPr lang="en-US" sz="1800" dirty="0">
                  <a:solidFill>
                    <a:srgbClr val="FFFFFF"/>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53347" y="1502758"/>
                <a:ext cx="189539" cy="246221"/>
              </a:xfrm>
              <a:prstGeom prst="rect">
                <a:avLst/>
              </a:prstGeom>
              <a:blipFill>
                <a:blip r:embed="rId17"/>
                <a:stretch>
                  <a:fillRect l="-26667" r="-26667" b="-15000"/>
                </a:stretch>
              </a:blipFill>
              <a:ln>
                <a:noFill/>
              </a:ln>
            </p:spPr>
            <p:txBody>
              <a:bodyPr/>
              <a:lstStyle/>
              <a:p>
                <a:r>
                  <a:rPr lang="en-TW">
                    <a:noFill/>
                  </a:rPr>
                  <a:t> </a:t>
                </a:r>
              </a:p>
            </p:txBody>
          </p:sp>
        </mc:Fallback>
      </mc:AlternateContent>
      <p:sp>
        <p:nvSpPr>
          <p:cNvPr id="4" name="Oval 3"/>
          <p:cNvSpPr/>
          <p:nvPr/>
        </p:nvSpPr>
        <p:spPr bwMode="auto">
          <a:xfrm>
            <a:off x="4471376"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6"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Object / Set </a:t>
                </a:r>
                <a14:m>
                  <m:oMath xmlns:m="http://schemas.openxmlformats.org/officeDocument/2006/math">
                    <m:r>
                      <a:rPr lang="en-US" altLang="x-none" sz="1050" i="1" dirty="0">
                        <a:solidFill>
                          <a:srgbClr val="5B9BD5"/>
                        </a:solidFill>
                        <a:latin typeface="Cambria Math" charset="0"/>
                        <a:ea typeface="方正兰亭超细黑简体" charset="0"/>
                      </a:rPr>
                      <m:t>𝐴</m:t>
                    </m:r>
                  </m:oMath>
                </a14:m>
                <a:endParaRPr lang="en-US" altLang="x-none" sz="1050" dirty="0">
                  <a:solidFill>
                    <a:srgbClr val="5B9BD5"/>
                  </a:solidFill>
                  <a:latin typeface="Arial" charset="0"/>
                  <a:ea typeface="方正兰亭超细黑简体" charset="0"/>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6" y="1526439"/>
                <a:ext cx="1113769" cy="253916"/>
              </a:xfrm>
              <a:prstGeom prst="rect">
                <a:avLst/>
              </a:prstGeom>
              <a:blipFill>
                <a:blip r:embed="rId18"/>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4"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Functor </a:t>
                </a:r>
                <a14:m>
                  <m:oMath xmlns:m="http://schemas.openxmlformats.org/officeDocument/2006/math">
                    <m:r>
                      <a:rPr lang="en-US" altLang="x-none" sz="1050" i="1" dirty="0">
                        <a:solidFill>
                          <a:srgbClr val="5B9BD5"/>
                        </a:solidFill>
                        <a:latin typeface="Cambria Math" charset="0"/>
                        <a:ea typeface="方正兰亭超细黑简体" charset="0"/>
                      </a:rPr>
                      <m:t>𝐹</m:t>
                    </m:r>
                  </m:oMath>
                </a14:m>
                <a:endParaRPr lang="en-US" altLang="x-none" sz="1050" dirty="0">
                  <a:solidFill>
                    <a:srgbClr val="5B9BD5"/>
                  </a:solidFill>
                  <a:latin typeface="Arial" charset="0"/>
                  <a:ea typeface="方正兰亭超细黑简体" charset="0"/>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4" y="2794688"/>
                <a:ext cx="1113769" cy="253916"/>
              </a:xfrm>
              <a:prstGeom prst="rect">
                <a:avLst/>
              </a:prstGeom>
              <a:blipFill>
                <a:blip r:embed="rId19"/>
                <a:stretch>
                  <a:fillRect b="-9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59"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Natural Transformation </a:t>
                </a:r>
                <a14:m>
                  <m:oMath xmlns:m="http://schemas.openxmlformats.org/officeDocument/2006/math">
                    <m:r>
                      <a:rPr lang="en-US" altLang="x-none" sz="1050" i="1" dirty="0">
                        <a:solidFill>
                          <a:srgbClr val="5B9BD5"/>
                        </a:solidFill>
                        <a:latin typeface="Cambria Math" charset="0"/>
                        <a:ea typeface="Cambria Math" charset="0"/>
                        <a:cs typeface="Cambria Math" charset="0"/>
                      </a:rPr>
                      <m:t>𝜂</m:t>
                    </m:r>
                  </m:oMath>
                </a14:m>
                <a:endParaRPr lang="en-US" altLang="x-none" sz="1050" dirty="0">
                  <a:solidFill>
                    <a:srgbClr val="5B9BD5"/>
                  </a:solidFill>
                  <a:latin typeface="Arial" charset="0"/>
                  <a:ea typeface="方正兰亭超细黑简体" charset="0"/>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59" y="4097301"/>
                <a:ext cx="1681075"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grpSp>
        <p:nvGrpSpPr>
          <p:cNvPr id="63" name="Group 62"/>
          <p:cNvGrpSpPr/>
          <p:nvPr/>
        </p:nvGrpSpPr>
        <p:grpSpPr>
          <a:xfrm>
            <a:off x="4475199" y="2080268"/>
            <a:ext cx="777233" cy="616422"/>
            <a:chOff x="1346666" y="2096729"/>
            <a:chExt cx="1382770" cy="1000153"/>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B</a:t>
              </a:r>
              <a:endParaRPr lang="en-GB" sz="400" dirty="0">
                <a:solidFill>
                  <a:srgbClr val="FFFFFF"/>
                </a:solidFill>
                <a:latin typeface="Capitals" charset="0"/>
                <a:ea typeface="Capitals" charset="0"/>
                <a:cs typeface="Capitals" charset="0"/>
              </a:endParaRPr>
            </a:p>
          </p:txBody>
        </p:sp>
        <p:sp>
          <p:nvSpPr>
            <p:cNvPr id="67" name="54 CuadroTexto"/>
            <p:cNvSpPr txBox="1"/>
            <p:nvPr/>
          </p:nvSpPr>
          <p:spPr>
            <a:xfrm>
              <a:off x="1346666" y="2703186"/>
              <a:ext cx="448317" cy="374528"/>
            </a:xfrm>
            <a:prstGeom prst="rect">
              <a:avLst/>
            </a:prstGeom>
            <a:noFill/>
          </p:spPr>
          <p:txBody>
            <a:bodyPr wrap="non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A</a:t>
              </a:r>
              <a:endParaRPr lang="en-GB" sz="400" dirty="0">
                <a:solidFill>
                  <a:srgbClr val="FFFFFF"/>
                </a:solidFill>
                <a:latin typeface="Capitals" charset="0"/>
                <a:ea typeface="Capitals" charset="0"/>
                <a:cs typeface="Capitals" charset="0"/>
              </a:endParaRPr>
            </a:p>
          </p:txBody>
        </p:sp>
        <p:sp>
          <p:nvSpPr>
            <p:cNvPr id="68" name="54 CuadroTexto"/>
            <p:cNvSpPr txBox="1"/>
            <p:nvPr/>
          </p:nvSpPr>
          <p:spPr>
            <a:xfrm>
              <a:off x="2475442" y="2722354"/>
              <a:ext cx="253994"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C</a:t>
              </a:r>
              <a:endParaRPr lang="en-GB" sz="400" dirty="0">
                <a:solidFill>
                  <a:srgbClr val="FFFFFF"/>
                </a:solidFill>
                <a:latin typeface="Capitals" charset="0"/>
                <a:ea typeface="Capitals" charset="0"/>
                <a:cs typeface="Capitals" charset="0"/>
              </a:endParaRPr>
            </a:p>
          </p:txBody>
        </p:sp>
      </p:grpSp>
      <p:sp>
        <p:nvSpPr>
          <p:cNvPr id="69" name="Oval 68"/>
          <p:cNvSpPr/>
          <p:nvPr/>
        </p:nvSpPr>
        <p:spPr bwMode="auto">
          <a:xfrm>
            <a:off x="6642880" y="2111853"/>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p:grpSp>
        <p:nvGrpSpPr>
          <p:cNvPr id="70" name="Group 69"/>
          <p:cNvGrpSpPr/>
          <p:nvPr/>
        </p:nvGrpSpPr>
        <p:grpSpPr>
          <a:xfrm>
            <a:off x="6833702" y="2081712"/>
            <a:ext cx="938086" cy="620383"/>
            <a:chOff x="1904406" y="2950664"/>
            <a:chExt cx="938086" cy="620383"/>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E</a:t>
              </a:r>
              <a:endParaRPr lang="en-GB" sz="400" dirty="0">
                <a:solidFill>
                  <a:srgbClr val="FFFFFF"/>
                </a:solidFill>
                <a:latin typeface="Capitals" charset="0"/>
                <a:ea typeface="Capitals" charset="0"/>
                <a:cs typeface="Capitals" charset="0"/>
              </a:endParaRPr>
            </a:p>
          </p:txBody>
        </p:sp>
        <p:sp>
          <p:nvSpPr>
            <p:cNvPr id="74" name="54 CuadroTexto"/>
            <p:cNvSpPr txBox="1"/>
            <p:nvPr/>
          </p:nvSpPr>
          <p:spPr>
            <a:xfrm>
              <a:off x="1904406" y="3335754"/>
              <a:ext cx="330766" cy="230832"/>
            </a:xfrm>
            <a:prstGeom prst="rect">
              <a:avLst/>
            </a:prstGeom>
            <a:noFill/>
          </p:spPr>
          <p:txBody>
            <a:bodyPr wrap="square" rtlCol="0">
              <a:spAutoFit/>
            </a:bodyPr>
            <a:lstStyle/>
            <a:p>
              <a:pPr defTabSz="685783" eaLnBrk="0" fontAlgn="base" hangingPunct="0">
                <a:spcBef>
                  <a:spcPct val="0"/>
                </a:spcBef>
                <a:spcAft>
                  <a:spcPct val="0"/>
                </a:spcAft>
              </a:pPr>
              <a:r>
                <a:rPr lang="en-GB" sz="900">
                  <a:solidFill>
                    <a:srgbClr val="FFFFFF"/>
                  </a:solidFill>
                  <a:latin typeface="Capitals" charset="0"/>
                  <a:ea typeface="Capitals" charset="0"/>
                  <a:cs typeface="Capitals" charset="0"/>
                </a:rPr>
                <a:t>D</a:t>
              </a:r>
              <a:endParaRPr lang="en-GB" sz="400" dirty="0">
                <a:solidFill>
                  <a:srgbClr val="FFFFFF"/>
                </a:solidFill>
                <a:latin typeface="Capitals" charset="0"/>
                <a:ea typeface="Capitals" charset="0"/>
                <a:cs typeface="Capitals" charset="0"/>
              </a:endParaRPr>
            </a:p>
          </p:txBody>
        </p:sp>
        <p:sp>
          <p:nvSpPr>
            <p:cNvPr id="75" name="54 CuadroTexto"/>
            <p:cNvSpPr txBox="1"/>
            <p:nvPr/>
          </p:nvSpPr>
          <p:spPr>
            <a:xfrm>
              <a:off x="2556195" y="3340215"/>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F</a:t>
              </a:r>
              <a:endParaRPr lang="en-GB" sz="400" dirty="0">
                <a:solidFill>
                  <a:srgbClr val="FFFFFF"/>
                </a:solidFill>
                <a:latin typeface="Capitals" charset="0"/>
                <a:ea typeface="Capitals" charset="0"/>
                <a:cs typeface="Capitals" charset="0"/>
              </a:endParaRPr>
            </a:p>
          </p:txBody>
        </p:sp>
      </p:grpSp>
      <p:cxnSp>
        <p:nvCxnSpPr>
          <p:cNvPr id="7" name="Curved Connector 6"/>
          <p:cNvCxnSpPr>
            <a:stCxn id="66" idx="3"/>
            <a:endCxn id="73" idx="0"/>
          </p:cNvCxnSpPr>
          <p:nvPr/>
        </p:nvCxnSpPr>
        <p:spPr bwMode="auto">
          <a:xfrm flipV="1">
            <a:off x="4937031" y="2081712"/>
            <a:ext cx="2370586" cy="113972"/>
          </a:xfrm>
          <a:prstGeom prst="curvedConnector4">
            <a:avLst>
              <a:gd name="adj1" fmla="val 46981"/>
              <a:gd name="adj2" fmla="val 301843"/>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Curved Connector 75"/>
          <p:cNvCxnSpPr>
            <a:stCxn id="67" idx="2"/>
            <a:endCxn id="74" idx="2"/>
          </p:cNvCxnSpPr>
          <p:nvPr/>
        </p:nvCxnSpPr>
        <p:spPr bwMode="auto">
          <a:xfrm rot="16200000" flipH="1">
            <a:off x="5793761" y="1492310"/>
            <a:ext cx="12758" cy="2397890"/>
          </a:xfrm>
          <a:prstGeom prst="curvedConnector3">
            <a:avLst>
              <a:gd name="adj1" fmla="val 1891817"/>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Curved Connector 76"/>
          <p:cNvCxnSpPr>
            <a:stCxn id="68" idx="2"/>
            <a:endCxn id="75" idx="1"/>
          </p:cNvCxnSpPr>
          <p:nvPr/>
        </p:nvCxnSpPr>
        <p:spPr bwMode="auto">
          <a:xfrm rot="5400000" flipH="1" flipV="1">
            <a:off x="6278264" y="1489464"/>
            <a:ext cx="110011" cy="2304442"/>
          </a:xfrm>
          <a:prstGeom prst="curvedConnector4">
            <a:avLst>
              <a:gd name="adj1" fmla="val -207797"/>
              <a:gd name="adj2" fmla="val 51549"/>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8" name="Curved Connector 77"/>
          <p:cNvCxnSpPr/>
          <p:nvPr/>
        </p:nvCxnSpPr>
        <p:spPr bwMode="auto">
          <a:xfrm flipV="1">
            <a:off x="4749449" y="2391904"/>
            <a:ext cx="2415018" cy="62138"/>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Curved Connector 78"/>
          <p:cNvCxnSpPr/>
          <p:nvPr/>
        </p:nvCxnSpPr>
        <p:spPr bwMode="auto">
          <a:xfrm>
            <a:off x="5015061" y="2332251"/>
            <a:ext cx="2435704" cy="59654"/>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392393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7897" y="0"/>
            <a:ext cx="7288207" cy="5143500"/>
          </a:xfrm>
          <a:prstGeom prst="rect">
            <a:avLst/>
          </a:prstGeom>
        </p:spPr>
      </p:pic>
    </p:spTree>
    <p:extLst>
      <p:ext uri="{BB962C8B-B14F-4D97-AF65-F5344CB8AC3E}">
        <p14:creationId xmlns:p14="http://schemas.microsoft.com/office/powerpoint/2010/main" val="11582284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1744903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428626" y="79375"/>
            <a:ext cx="7064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Complex Diagram Can be Simplified by Category Theory</a:t>
            </a:r>
            <a:endParaRPr lang="zh-CN" altLang="en-US" sz="2000" b="1" dirty="0">
              <a:solidFill>
                <a:schemeClr val="bg1"/>
              </a:solidFill>
              <a:latin typeface="Arial" charset="0"/>
              <a:ea typeface="Arial" charset="0"/>
              <a:cs typeface="Arial" charset="0"/>
            </a:endParaRPr>
          </a:p>
        </p:txBody>
      </p:sp>
      <p:sp>
        <p:nvSpPr>
          <p:cNvPr id="11" name="矩形 35"/>
          <p:cNvSpPr>
            <a:spLocks noChangeArrowheads="1"/>
          </p:cNvSpPr>
          <p:nvPr/>
        </p:nvSpPr>
        <p:spPr bwMode="auto">
          <a:xfrm>
            <a:off x="7827296" y="1292299"/>
            <a:ext cx="773906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s-ES" sz="1400" b="1" dirty="0">
                <a:solidFill>
                  <a:srgbClr val="FFFFFF"/>
                </a:solidFill>
                <a:latin typeface="Arial" charset="0"/>
                <a:ea typeface="方正兰亭超细黑简体" charset="0"/>
              </a:rPr>
              <a:t>CATEGORY</a:t>
            </a:r>
            <a:br>
              <a:rPr lang="es-ES" sz="1400" b="1" dirty="0">
                <a:solidFill>
                  <a:srgbClr val="FFFFFF"/>
                </a:solidFill>
                <a:latin typeface="Arial" charset="0"/>
                <a:ea typeface="方正兰亭超细黑简体" charset="0"/>
              </a:rPr>
            </a:br>
            <a:r>
              <a:rPr lang="es-ES" sz="1400" b="1" dirty="0">
                <a:solidFill>
                  <a:srgbClr val="FFFFFF"/>
                </a:solidFill>
                <a:latin typeface="Arial" charset="0"/>
                <a:ea typeface="方正兰亭超细黑简体" charset="0"/>
              </a:rPr>
              <a:t>THEORY</a:t>
            </a:r>
          </a:p>
          <a:p>
            <a:pPr defTabSz="685783" fontAlgn="base">
              <a:spcBef>
                <a:spcPct val="0"/>
              </a:spcBef>
              <a:spcAft>
                <a:spcPct val="0"/>
              </a:spcAft>
            </a:pPr>
            <a:endParaRPr lang="es-ES" sz="1400" dirty="0">
              <a:solidFill>
                <a:srgbClr val="FFFFFF"/>
              </a:solidFill>
              <a:latin typeface="Arial" charset="0"/>
              <a:ea typeface="方正兰亭超细黑简体" charset="0"/>
            </a:endParaRPr>
          </a:p>
          <a:p>
            <a:pPr defTabSz="685783" fontAlgn="base">
              <a:spcBef>
                <a:spcPct val="0"/>
              </a:spcBef>
              <a:spcAft>
                <a:spcPct val="0"/>
              </a:spcAft>
            </a:pPr>
            <a:r>
              <a:rPr lang="es-ES" sz="1400" dirty="0">
                <a:solidFill>
                  <a:srgbClr val="FFFFFF"/>
                </a:solidFill>
                <a:latin typeface="Arial" charset="0"/>
                <a:ea typeface="方正兰亭超细黑简体" charset="0"/>
              </a:rPr>
              <a:t>OPN </a:t>
            </a:r>
            <a:r>
              <a:rPr lang="es-ES" sz="1400" dirty="0" err="1">
                <a:solidFill>
                  <a:srgbClr val="FFFFFF"/>
                </a:solidFill>
                <a:latin typeface="Arial" charset="0"/>
                <a:ea typeface="方正兰亭超细黑简体" charset="0"/>
              </a:rPr>
              <a:t>Program</a:t>
            </a:r>
            <a:r>
              <a:rPr lang="es-ES" sz="1400" dirty="0">
                <a:solidFill>
                  <a:srgbClr val="FFFFFF"/>
                </a:solidFill>
                <a:latin typeface="Arial" charset="0"/>
                <a:ea typeface="方正兰亭超细黑简体" charset="0"/>
              </a:rPr>
              <a:t> </a:t>
            </a:r>
          </a:p>
          <a:p>
            <a:pPr defTabSz="685783" fontAlgn="base">
              <a:spcBef>
                <a:spcPct val="0"/>
              </a:spcBef>
              <a:spcAft>
                <a:spcPct val="0"/>
              </a:spcAft>
            </a:pPr>
            <a:r>
              <a:rPr lang="es-ES" sz="1400" dirty="0">
                <a:solidFill>
                  <a:srgbClr val="FFFFFF"/>
                </a:solidFill>
                <a:latin typeface="Arial" charset="0"/>
                <a:ea typeface="方正兰亭超细黑简体" charset="0"/>
              </a:rPr>
              <a:t>computes </a:t>
            </a:r>
            <a:r>
              <a:rPr lang="es-ES" sz="1400" dirty="0" err="1">
                <a:solidFill>
                  <a:srgbClr val="FFFFFF"/>
                </a:solidFill>
                <a:latin typeface="Arial" charset="0"/>
                <a:ea typeface="方正兰亭超细黑简体" charset="0"/>
              </a:rPr>
              <a:t>all</a:t>
            </a:r>
            <a:r>
              <a:rPr lang="es-ES" sz="1400" dirty="0">
                <a:solidFill>
                  <a:srgbClr val="FFFFFF"/>
                </a:solidFill>
                <a:latin typeface="Arial" charset="0"/>
                <a:ea typeface="方正兰亭超细黑简体" charset="0"/>
              </a:rPr>
              <a:t> </a:t>
            </a:r>
            <a:br>
              <a:rPr lang="es-ES" sz="1400" dirty="0">
                <a:solidFill>
                  <a:srgbClr val="FFFFFF"/>
                </a:solidFill>
                <a:latin typeface="Arial" charset="0"/>
                <a:ea typeface="方正兰亭超细黑简体" charset="0"/>
              </a:rPr>
            </a:b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possible</a:t>
            </a:r>
            <a:r>
              <a:rPr lang="es-ES" sz="1400" dirty="0">
                <a:solidFill>
                  <a:srgbClr val="FFFFFF"/>
                </a:solidFill>
                <a:latin typeface="Arial" charset="0"/>
                <a:ea typeface="方正兰亭超细黑简体" charset="0"/>
              </a:rPr>
              <a:t>  </a:t>
            </a:r>
          </a:p>
          <a:p>
            <a:pPr defTabSz="685783" fontAlgn="base">
              <a:spcBef>
                <a:spcPct val="0"/>
              </a:spcBef>
              <a:spcAft>
                <a:spcPct val="0"/>
              </a:spcAft>
            </a:pPr>
            <a:r>
              <a:rPr lang="es-ES" sz="1400" dirty="0" err="1">
                <a:solidFill>
                  <a:srgbClr val="FFFFFF"/>
                </a:solidFill>
                <a:latin typeface="Arial" charset="0"/>
                <a:ea typeface="方正兰亭超细黑简体" charset="0"/>
              </a:rPr>
              <a:t>trayectories</a:t>
            </a:r>
            <a:r>
              <a:rPr lang="es-ES" sz="1400" dirty="0">
                <a:solidFill>
                  <a:srgbClr val="FFFFFF"/>
                </a:solidFill>
                <a:latin typeface="Arial" charset="0"/>
                <a:ea typeface="方正兰亭超细黑简体" charset="0"/>
              </a:rPr>
              <a:t>  to  </a:t>
            </a:r>
          </a:p>
          <a:p>
            <a:pPr defTabSz="685783" fontAlgn="base">
              <a:spcBef>
                <a:spcPct val="0"/>
              </a:spcBef>
              <a:spcAft>
                <a:spcPct val="0"/>
              </a:spcAft>
            </a:pP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moon</a:t>
            </a:r>
            <a:r>
              <a:rPr lang="es-ES" sz="1400" dirty="0">
                <a:solidFill>
                  <a:srgbClr val="FFFFFF"/>
                </a:solidFill>
                <a:latin typeface="Arial" charset="0"/>
                <a:ea typeface="方正兰亭超细黑简体" charset="0"/>
              </a:rPr>
              <a:t> and </a:t>
            </a:r>
          </a:p>
          <a:p>
            <a:pPr defTabSz="685783" fontAlgn="base">
              <a:spcBef>
                <a:spcPct val="0"/>
              </a:spcBef>
              <a:spcAft>
                <a:spcPct val="0"/>
              </a:spcAft>
            </a:pPr>
            <a:r>
              <a:rPr lang="es-ES" sz="1400" dirty="0">
                <a:solidFill>
                  <a:srgbClr val="FFFFFF"/>
                </a:solidFill>
                <a:latin typeface="Arial" charset="0"/>
                <a:ea typeface="方正兰亭超细黑简体" charset="0"/>
              </a:rPr>
              <a:t>back</a:t>
            </a:r>
          </a:p>
          <a:p>
            <a:pPr defTabSz="685783" fontAlgn="base">
              <a:spcBef>
                <a:spcPct val="0"/>
              </a:spcBef>
              <a:spcAft>
                <a:spcPct val="0"/>
              </a:spcAft>
            </a:pPr>
            <a:endParaRPr lang="en-GB" sz="1400" dirty="0">
              <a:solidFill>
                <a:srgbClr val="000000"/>
              </a:solidFill>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8625" y="557214"/>
            <a:ext cx="7398670" cy="3937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7843644" y="4053709"/>
            <a:ext cx="1300356" cy="723275"/>
          </a:xfrm>
          <a:prstGeom prst="rect">
            <a:avLst/>
          </a:prstGeom>
          <a:noFill/>
        </p:spPr>
        <p:txBody>
          <a:bodyPr wrap="none" rtlCol="0">
            <a:spAutoFit/>
          </a:bodyPr>
          <a:lstStyle/>
          <a:p>
            <a:pPr defTabSz="685783" eaLnBrk="0" fontAlgn="base" hangingPunct="0">
              <a:spcBef>
                <a:spcPct val="0"/>
              </a:spcBef>
              <a:spcAft>
                <a:spcPct val="0"/>
              </a:spcAft>
            </a:pPr>
            <a:r>
              <a:rPr lang="en-US" altLang="ja-JP" dirty="0">
                <a:solidFill>
                  <a:srgbClr val="FFFFFF"/>
                </a:solidFill>
                <a:latin typeface="Arial" charset="0"/>
                <a:ea typeface="Arial" charset="0"/>
                <a:cs typeface="Arial" charset="0"/>
              </a:rPr>
              <a:t>Author:</a:t>
            </a:r>
          </a:p>
          <a:p>
            <a:pPr defTabSz="685783" eaLnBrk="0" fontAlgn="base" hangingPunct="0">
              <a:spcBef>
                <a:spcPct val="0"/>
              </a:spcBef>
              <a:spcAft>
                <a:spcPct val="0"/>
              </a:spcAft>
            </a:pPr>
            <a:r>
              <a:rPr lang="en-US" altLang="ja-JP" dirty="0">
                <a:solidFill>
                  <a:srgbClr val="ED7D31"/>
                </a:solidFill>
                <a:latin typeface="Arial" charset="0"/>
                <a:ea typeface="Arial" charset="0"/>
                <a:cs typeface="Arial" charset="0"/>
              </a:rPr>
              <a:t>Benjamin Koo</a:t>
            </a:r>
          </a:p>
          <a:p>
            <a:pPr defTabSz="685783" eaLnBrk="0" fontAlgn="base" hangingPunct="0">
              <a:spcBef>
                <a:spcPct val="0"/>
              </a:spcBef>
              <a:spcAft>
                <a:spcPct val="0"/>
              </a:spcAft>
            </a:pPr>
            <a:endParaRPr lang="es-ES" sz="1300" dirty="0"/>
          </a:p>
        </p:txBody>
      </p:sp>
    </p:spTree>
    <p:extLst>
      <p:ext uri="{BB962C8B-B14F-4D97-AF65-F5344CB8AC3E}">
        <p14:creationId xmlns:p14="http://schemas.microsoft.com/office/powerpoint/2010/main" val="42224757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8841</TotalTime>
  <Words>6984</Words>
  <Application>Microsoft Macintosh PowerPoint</Application>
  <PresentationFormat>On-screen Show (16:9)</PresentationFormat>
  <Paragraphs>1059</Paragraphs>
  <Slides>154</Slides>
  <Notes>87</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154</vt:i4>
      </vt:variant>
    </vt:vector>
  </HeadingPairs>
  <TitlesOfParts>
    <vt:vector size="171" baseType="lpstr">
      <vt:lpstr>Bank Gothic Medium</vt:lpstr>
      <vt:lpstr>Capitals</vt:lpstr>
      <vt:lpstr>Hei</vt:lpstr>
      <vt:lpstr>黑体</vt:lpstr>
      <vt:lpstr>STXingkai</vt:lpstr>
      <vt:lpstr>华文新魏</vt:lpstr>
      <vt:lpstr>华文新魏</vt:lpstr>
      <vt:lpstr>STXinwei Regular</vt:lpstr>
      <vt:lpstr>Weibei SC</vt:lpstr>
      <vt:lpstr>造字工房毅黑（非商用）常规体</vt:lpstr>
      <vt:lpstr>Arial</vt:lpstr>
      <vt:lpstr>Calibri</vt:lpstr>
      <vt:lpstr>Cambria Math</vt:lpstr>
      <vt:lpstr>Times New Roman</vt:lpstr>
      <vt:lpstr>Simple Light</vt:lpstr>
      <vt:lpstr>3_Office Theme</vt:lpstr>
      <vt:lpstr>1_Office Theme</vt:lpstr>
      <vt:lpstr>超越学科界限的认知基础 Transdisciplinary Cognitive Foundation</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Metaphors as a Cognitive Foundation</vt:lpstr>
      <vt:lpstr>A Metaphor in Space http://ghostcities.mit.edu/</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The Geometry of Information</vt:lpstr>
      <vt:lpstr>Higher Dimensional Structure  denoted by Arrows</vt:lpstr>
      <vt:lpstr>The Idea of Multiplication expressed in Arrows</vt:lpstr>
      <vt:lpstr>The World According to Category Theory</vt:lpstr>
      <vt:lpstr>The Types of Arrows</vt:lpstr>
      <vt:lpstr>Verticle Composition</vt:lpstr>
      <vt:lpstr>Horizontal Composition</vt:lpstr>
      <vt:lpstr>Kleisli Arrow</vt:lpstr>
      <vt:lpstr>Category Theory and Unary Arithmetic</vt:lpstr>
      <vt:lpstr>PowerPoint Presentation</vt:lpstr>
      <vt:lpstr>PowerPoint Presentation</vt:lpstr>
      <vt:lpstr>Construct Story Telling using Metaphorical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Universality : 新旧合冶，殊途同归</vt:lpstr>
      <vt:lpstr>PowerPoint Presentation</vt:lpstr>
      <vt:lpstr>PowerPoint Presentation</vt:lpstr>
      <vt:lpstr>本体比喻 (Ontological Metaphor)</vt:lpstr>
      <vt:lpstr>空间比喻 (Orientation Metaphor)</vt:lpstr>
      <vt:lpstr>系统比喻 （System Metaphor)</vt:lpstr>
      <vt:lpstr>PowerPoint Presentation</vt:lpstr>
      <vt:lpstr>产业与科学革命的知识体系奠基人：Thomas Kuhn</vt:lpstr>
      <vt:lpstr>分析产业变革的Kuhn Cycle</vt:lpstr>
      <vt:lpstr>PowerPoint Presentation</vt:lpstr>
      <vt:lpstr>PowerPoint Presentation</vt:lpstr>
      <vt:lpstr>PowerPoint Presentation</vt:lpstr>
      <vt:lpstr>PowerPoint Presentation</vt:lpstr>
      <vt:lpstr>关键词：Incommensurability （不可通约）</vt:lpstr>
      <vt:lpstr>理解效果跟比喻的恰当性</vt:lpstr>
      <vt:lpstr>Universality : 新旧合冶，殊途同归</vt:lpstr>
      <vt:lpstr> 本体论与命名空间管理 </vt:lpstr>
      <vt:lpstr>Symmetries and Arrows</vt:lpstr>
      <vt:lpstr>PowerPoint Presentation</vt:lpstr>
      <vt:lpstr>管理本体隐喻：管理MediaWiki词汇</vt:lpstr>
      <vt:lpstr>PowerPoint Presentation</vt:lpstr>
      <vt:lpstr>知识图谱：Ontological Engineering</vt:lpstr>
      <vt:lpstr>可计算图：Computable Diagrams</vt:lpstr>
      <vt:lpstr>可计算图形语意：Computable Semantics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《理想国》的理念世界和影像世界</vt:lpstr>
      <vt:lpstr>《理想国》的理念世界和影像世界</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Sensor Placement and Data Collection</vt:lpstr>
      <vt:lpstr>Wolfram Physics and Category Theory</vt:lpstr>
      <vt:lpstr>Embrace Complexity, Scale Agility</vt:lpstr>
      <vt:lpstr>The Pursuit of a Unified Representation</vt:lpstr>
      <vt:lpstr>Computable Logic and Types of “Birds”</vt:lpstr>
      <vt:lpstr>The Names of Birds (Functions)</vt:lpstr>
      <vt:lpstr>Biology and Physiology</vt:lpstr>
      <vt:lpstr>Industrial and World Dynamics</vt:lpstr>
      <vt:lpstr>The Larger Contexts</vt:lpstr>
      <vt:lpstr>Why do people study the following subjects?</vt:lpstr>
      <vt:lpstr>Cybernetics: Communication and Control</vt:lpstr>
      <vt:lpstr>Cybernetics and the Social Behavioral Science</vt:lpstr>
      <vt:lpstr>Alan Turing’s Papers</vt:lpstr>
      <vt:lpstr>The Governing Rules of Story Telling</vt:lpstr>
      <vt:lpstr>An example of Automaton</vt:lpstr>
      <vt:lpstr>Non-Equilibrium Thermodynamics</vt:lpstr>
      <vt:lpstr>What, How and Why</vt:lpstr>
      <vt:lpstr>The Surprising Simplicity of Everything</vt:lpstr>
      <vt:lpstr>What is Universality?</vt:lpstr>
      <vt:lpstr>PowerPoint Presentation</vt:lpstr>
      <vt:lpstr>PowerPoint Presentation</vt:lpstr>
      <vt:lpstr>Differentiate by Breaking Symmetries</vt:lpstr>
      <vt:lpstr>Does this Remind you of …</vt:lpstr>
      <vt:lpstr>Historical Threads of Story Telling</vt:lpstr>
      <vt:lpstr>Representing Numbers using Arrows</vt:lpstr>
      <vt:lpstr>The Cognitive Considerations of Story Telling</vt:lpstr>
      <vt:lpstr>Construct Story Telling using Metaphorical Connections</vt:lpstr>
      <vt:lpstr>Summary</vt:lpstr>
      <vt:lpstr>Students Actions before Monday October 12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938</cp:revision>
  <dcterms:modified xsi:type="dcterms:W3CDTF">2020-10-05T04:34:36Z</dcterms:modified>
</cp:coreProperties>
</file>